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2" r:id="rId6"/>
    <p:sldId id="260" r:id="rId7"/>
    <p:sldId id="276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9" r:id="rId3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DE34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64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E89DD04-6D99-47DE-8FB3-535201E725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325BED-9F87-4357-8E2B-AEF10D803668}" type="slidenum">
              <a:rPr lang="en-GB"/>
              <a:pPr/>
              <a:t>1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ED2F-A850-4E7B-B216-AA0B2AA7C2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968B-D14C-416D-9AC5-6A4C0570C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74625"/>
            <a:ext cx="2357438" cy="6583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74625"/>
            <a:ext cx="6919912" cy="6583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0F274-DCF6-45CB-B5C2-33EF2752F6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174625"/>
            <a:ext cx="9070975" cy="346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E796-D186-4697-AF8E-19C4DD692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AA14-62A7-4DD4-8530-DF0D2EF8A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ED16-721B-4A81-A901-5B10B0052C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720725"/>
            <a:ext cx="4459287" cy="6037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720725"/>
            <a:ext cx="4459288" cy="6037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5070-00D1-4DC4-9B1E-14C522D57D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1706F-6318-49E5-8324-D93DD388A3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E132-7536-4B6C-9C86-B80BE5B3F0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03B1-E872-4F9F-830E-918AFD31B7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190B-3F9B-405C-8928-FB03CB6EAB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78FA-81B7-4D10-ABBF-BA0D4FF17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oundRect">
            <a:avLst>
              <a:gd name="adj" fmla="val 19"/>
            </a:avLst>
          </a:prstGeom>
          <a:solidFill>
            <a:srgbClr val="F0FFF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720725"/>
            <a:ext cx="9070975" cy="603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488" y="6851650"/>
            <a:ext cx="2667000" cy="63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898775" y="7037388"/>
            <a:ext cx="7200900" cy="360362"/>
          </a:xfrm>
          <a:prstGeom prst="roundRect">
            <a:avLst>
              <a:gd name="adj" fmla="val 440"/>
            </a:avLst>
          </a:prstGeom>
          <a:gradFill rotWithShape="0">
            <a:gsLst>
              <a:gs pos="0">
                <a:srgbClr val="00704A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164388" y="6983413"/>
            <a:ext cx="360045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GB" sz="2400">
                <a:solidFill>
                  <a:srgbClr val="00704A"/>
                </a:solidFill>
                <a:latin typeface="Gill Sans MT" pitchFamily="34" charset="0"/>
              </a:rPr>
              <a:t>http://www.ncas.ac.uk</a:t>
            </a: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79388"/>
            <a:ext cx="10061575" cy="360362"/>
          </a:xfrm>
          <a:prstGeom prst="roundRect">
            <a:avLst>
              <a:gd name="adj" fmla="val 440"/>
            </a:avLst>
          </a:prstGeom>
          <a:solidFill>
            <a:srgbClr val="00704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174625"/>
            <a:ext cx="9070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2997200" y="7127875"/>
            <a:ext cx="1303338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7000"/>
              </a:lnSpc>
              <a:tabLst>
                <a:tab pos="723900" algn="l"/>
              </a:tabLst>
              <a:defRPr sz="1400" b="1" smtClean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E5D239C8-4E78-4787-9135-DE12C5046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7102475"/>
            <a:ext cx="3194050" cy="29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mtClean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400" b="1">
          <a:solidFill>
            <a:srgbClr val="FFFFFF"/>
          </a:solidFill>
          <a:latin typeface="Gill Sans MT" pitchFamily="34" charset="0"/>
        </a:defRPr>
      </a:lvl2pPr>
      <a:lvl3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400" b="1">
          <a:solidFill>
            <a:srgbClr val="FFFFFF"/>
          </a:solidFill>
          <a:latin typeface="Gill Sans MT" pitchFamily="34" charset="0"/>
        </a:defRPr>
      </a:lvl3pPr>
      <a:lvl4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400" b="1">
          <a:solidFill>
            <a:srgbClr val="FFFFFF"/>
          </a:solidFill>
          <a:latin typeface="Gill Sans MT" pitchFamily="34" charset="0"/>
        </a:defRPr>
      </a:lvl4pPr>
      <a:lvl5pPr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400" b="1">
          <a:solidFill>
            <a:srgbClr val="FFFFFF"/>
          </a:solidFill>
          <a:latin typeface="Gill Sans MT" pitchFamily="34" charset="0"/>
        </a:defRPr>
      </a:lvl5pPr>
      <a:lvl6pPr marL="1536700" indent="-2159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400" b="1">
          <a:solidFill>
            <a:srgbClr val="FFFFFF"/>
          </a:solidFill>
          <a:latin typeface="Gill Sans MT" pitchFamily="34" charset="0"/>
        </a:defRPr>
      </a:lvl6pPr>
      <a:lvl7pPr marL="1993900" indent="-2159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400" b="1">
          <a:solidFill>
            <a:srgbClr val="FFFFFF"/>
          </a:solidFill>
          <a:latin typeface="Gill Sans MT" pitchFamily="34" charset="0"/>
        </a:defRPr>
      </a:lvl7pPr>
      <a:lvl8pPr marL="2451100" indent="-2159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400" b="1">
          <a:solidFill>
            <a:srgbClr val="FFFFFF"/>
          </a:solidFill>
          <a:latin typeface="Gill Sans MT" pitchFamily="34" charset="0"/>
        </a:defRPr>
      </a:lvl8pPr>
      <a:lvl9pPr marL="2908300" indent="-215900" algn="l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400" b="1">
          <a:solidFill>
            <a:srgbClr val="FFFFFF"/>
          </a:solidFill>
          <a:latin typeface="Gill Sans MT" pitchFamily="34" charset="0"/>
        </a:defRPr>
      </a:lvl9pPr>
    </p:titleStyle>
    <p:bodyStyle>
      <a:lvl1pPr marL="431800" indent="-32385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</a:defRPr>
      </a:lvl2pPr>
      <a:lvl3pPr marL="12954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</a:defRPr>
      </a:lvl4pPr>
      <a:lvl5pPr marL="21590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7200" dirty="0" smtClean="0">
                <a:solidFill>
                  <a:schemeClr val="tx1"/>
                </a:solidFill>
              </a:rPr>
              <a:t>Sting Jets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Aft>
                <a:spcPct val="0"/>
              </a:spcAft>
              <a:buSzTx/>
            </a:pPr>
            <a:r>
              <a:rPr lang="en-GB" dirty="0" smtClean="0"/>
              <a:t>Geraint Vaughan</a:t>
            </a:r>
          </a:p>
          <a:p>
            <a:pPr marL="0" indent="0">
              <a:spcAft>
                <a:spcPct val="0"/>
              </a:spcAft>
              <a:buSzTx/>
            </a:pPr>
            <a:r>
              <a:rPr lang="en-GB" dirty="0" smtClean="0"/>
              <a:t>University of Manchester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A4C8A04-96BA-4CB2-8935-9E13892E513A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This is the footer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Great Storm of 1987: ‘The sting at the end of the tail’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720726"/>
            <a:ext cx="9070975" cy="1114896"/>
          </a:xfrm>
        </p:spPr>
        <p:txBody>
          <a:bodyPr/>
          <a:lstStyle/>
          <a:p>
            <a:pPr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Great Storm struck northern France and Southern England in the early hours of 16 Oct 1987. With surface wind gusts in excess of 40 m s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in places there was very extensive damage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1979637"/>
            <a:ext cx="3705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5816" y="5868069"/>
            <a:ext cx="309634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AVHRR image, 0440 Z, from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NEODAAS, Uni. Of Dundee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352" y="4859957"/>
            <a:ext cx="3816177" cy="249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http://www.thenakedscientists.com/forum/index.php?action=dlattach;topic=11355.0;attach=2038;image"/>
          <p:cNvPicPr>
            <a:picLocks noChangeAspect="1" noChangeArrowheads="1"/>
          </p:cNvPicPr>
          <p:nvPr/>
        </p:nvPicPr>
        <p:blipFill>
          <a:blip r:embed="rId4" cstate="print"/>
          <a:srcRect r="39757" b="16841"/>
          <a:stretch>
            <a:fillRect/>
          </a:stretch>
        </p:blipFill>
        <p:spPr bwMode="auto">
          <a:xfrm>
            <a:off x="5472360" y="1691605"/>
            <a:ext cx="3672408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72360" y="7092205"/>
            <a:ext cx="374441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</a:rPr>
              <a:t>Risk Management Solutions, 2007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4625"/>
            <a:ext cx="9070975" cy="346075"/>
          </a:xfrm>
        </p:spPr>
        <p:txBody>
          <a:bodyPr/>
          <a:lstStyle/>
          <a:p>
            <a:r>
              <a:rPr lang="en-GB" dirty="0" smtClean="0"/>
              <a:t>Detailed analysis: Keith </a:t>
            </a:r>
            <a:r>
              <a:rPr lang="en-GB" dirty="0" err="1" smtClean="0"/>
              <a:t>Browning’s</a:t>
            </a:r>
            <a:r>
              <a:rPr lang="en-GB" dirty="0" smtClean="0"/>
              <a:t> 2004 paper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4258" t="3169" r="3428" b="4841"/>
          <a:stretch>
            <a:fillRect/>
          </a:stretch>
        </p:blipFill>
        <p:spPr bwMode="auto">
          <a:xfrm>
            <a:off x="143768" y="611485"/>
            <a:ext cx="4248472" cy="307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3808" y="3707829"/>
            <a:ext cx="367240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Risk </a:t>
            </a:r>
            <a:r>
              <a:rPr lang="en-GB" sz="1400" i="1" dirty="0">
                <a:solidFill>
                  <a:srgbClr val="0070C0"/>
                </a:solidFill>
              </a:rPr>
              <a:t>Management </a:t>
            </a:r>
            <a:r>
              <a:rPr lang="en-GB" sz="1400" i="1" dirty="0" smtClean="0">
                <a:solidFill>
                  <a:srgbClr val="0070C0"/>
                </a:solidFill>
              </a:rPr>
              <a:t>Solutions, 2007: peak gust wind speed in m s</a:t>
            </a:r>
            <a:r>
              <a:rPr lang="en-GB" sz="1400" i="1" baseline="30000" dirty="0" smtClean="0">
                <a:solidFill>
                  <a:srgbClr val="0070C0"/>
                </a:solidFill>
              </a:rPr>
              <a:t>-1 </a:t>
            </a:r>
            <a:r>
              <a:rPr lang="en-GB" sz="1400" i="1" dirty="0" smtClean="0">
                <a:solidFill>
                  <a:srgbClr val="0070C0"/>
                </a:solidFill>
              </a:rPr>
              <a:t>.</a:t>
            </a:r>
            <a:endParaRPr lang="en-GB" sz="1400" i="1" dirty="0">
              <a:solidFill>
                <a:srgbClr val="0070C0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00" y="611485"/>
            <a:ext cx="3363234" cy="32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44368" y="3995861"/>
            <a:ext cx="403244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Browning’s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mesoanalysis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for 0130 Z: contours are gust maxima, m s</a:t>
            </a:r>
            <a:r>
              <a:rPr lang="en-GB" baseline="30000" dirty="0" smtClean="0">
                <a:solidFill>
                  <a:schemeClr val="accent5">
                    <a:lumMod val="50000"/>
                  </a:schemeClr>
                </a:solidFill>
              </a:rPr>
              <a:t>-1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84" y="4859957"/>
            <a:ext cx="936104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Four areas of extremely strong gusts identified:</a:t>
            </a: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A: Shallow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Cb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on the leading edge of the dry intrusion (here shown as a cold front)</a:t>
            </a: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B: Region of shallow, non-precipitating convection beneath the dry intrusion</a:t>
            </a: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C: Main area, identified by Browning as the </a:t>
            </a:r>
            <a:r>
              <a:rPr lang="en-GB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‘sting jet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’</a:t>
            </a: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D: Low-level cyclonic airflow circulating storm (cold conveyor belt) 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311757" y="1262009"/>
            <a:ext cx="1131870" cy="1494890"/>
          </a:xfrm>
          <a:custGeom>
            <a:avLst/>
            <a:gdLst>
              <a:gd name="connsiteX0" fmla="*/ 890427 w 1131870"/>
              <a:gd name="connsiteY0" fmla="*/ 1712 h 1494890"/>
              <a:gd name="connsiteX1" fmla="*/ 715767 w 1131870"/>
              <a:gd name="connsiteY1" fmla="*/ 114728 h 1494890"/>
              <a:gd name="connsiteX2" fmla="*/ 520558 w 1131870"/>
              <a:gd name="connsiteY2" fmla="*/ 299663 h 1494890"/>
              <a:gd name="connsiteX3" fmla="*/ 335623 w 1131870"/>
              <a:gd name="connsiteY3" fmla="*/ 535969 h 1494890"/>
              <a:gd name="connsiteX4" fmla="*/ 130140 w 1131870"/>
              <a:gd name="connsiteY4" fmla="*/ 844193 h 1494890"/>
              <a:gd name="connsiteX5" fmla="*/ 17124 w 1131870"/>
              <a:gd name="connsiteY5" fmla="*/ 1131870 h 1494890"/>
              <a:gd name="connsiteX6" fmla="*/ 27398 w 1131870"/>
              <a:gd name="connsiteY6" fmla="*/ 1347627 h 1494890"/>
              <a:gd name="connsiteX7" fmla="*/ 78769 w 1131870"/>
              <a:gd name="connsiteY7" fmla="*/ 1450369 h 1494890"/>
              <a:gd name="connsiteX8" fmla="*/ 181510 w 1131870"/>
              <a:gd name="connsiteY8" fmla="*/ 1491465 h 1494890"/>
              <a:gd name="connsiteX9" fmla="*/ 304800 w 1131870"/>
              <a:gd name="connsiteY9" fmla="*/ 1470917 h 1494890"/>
              <a:gd name="connsiteX10" fmla="*/ 438364 w 1131870"/>
              <a:gd name="connsiteY10" fmla="*/ 1409272 h 1494890"/>
              <a:gd name="connsiteX11" fmla="*/ 602751 w 1131870"/>
              <a:gd name="connsiteY11" fmla="*/ 1378449 h 1494890"/>
              <a:gd name="connsiteX12" fmla="*/ 818508 w 1131870"/>
              <a:gd name="connsiteY12" fmla="*/ 1255160 h 1494890"/>
              <a:gd name="connsiteX13" fmla="*/ 900701 w 1131870"/>
              <a:gd name="connsiteY13" fmla="*/ 1152418 h 1494890"/>
              <a:gd name="connsiteX14" fmla="*/ 982895 w 1131870"/>
              <a:gd name="connsiteY14" fmla="*/ 1090773 h 1494890"/>
              <a:gd name="connsiteX15" fmla="*/ 982895 w 1131870"/>
              <a:gd name="connsiteY15" fmla="*/ 916112 h 1494890"/>
              <a:gd name="connsiteX16" fmla="*/ 993169 w 1131870"/>
              <a:gd name="connsiteY16" fmla="*/ 782548 h 1494890"/>
              <a:gd name="connsiteX17" fmla="*/ 1075362 w 1131870"/>
              <a:gd name="connsiteY17" fmla="*/ 648984 h 1494890"/>
              <a:gd name="connsiteX18" fmla="*/ 1106185 w 1131870"/>
              <a:gd name="connsiteY18" fmla="*/ 535969 h 1494890"/>
              <a:gd name="connsiteX19" fmla="*/ 1126733 w 1131870"/>
              <a:gd name="connsiteY19" fmla="*/ 453775 h 1494890"/>
              <a:gd name="connsiteX20" fmla="*/ 1075362 w 1131870"/>
              <a:gd name="connsiteY20" fmla="*/ 371582 h 1494890"/>
              <a:gd name="connsiteX21" fmla="*/ 1003443 w 1131870"/>
              <a:gd name="connsiteY21" fmla="*/ 351034 h 1494890"/>
              <a:gd name="connsiteX22" fmla="*/ 910976 w 1131870"/>
              <a:gd name="connsiteY22" fmla="*/ 402404 h 1494890"/>
              <a:gd name="connsiteX23" fmla="*/ 849331 w 1131870"/>
              <a:gd name="connsiteY23" fmla="*/ 484598 h 1494890"/>
              <a:gd name="connsiteX24" fmla="*/ 787686 w 1131870"/>
              <a:gd name="connsiteY24" fmla="*/ 577065 h 1494890"/>
              <a:gd name="connsiteX25" fmla="*/ 736315 w 1131870"/>
              <a:gd name="connsiteY25" fmla="*/ 618162 h 1494890"/>
              <a:gd name="connsiteX26" fmla="*/ 654122 w 1131870"/>
              <a:gd name="connsiteY26" fmla="*/ 638710 h 1494890"/>
              <a:gd name="connsiteX27" fmla="*/ 582203 w 1131870"/>
              <a:gd name="connsiteY27" fmla="*/ 638710 h 1494890"/>
              <a:gd name="connsiteX28" fmla="*/ 571928 w 1131870"/>
              <a:gd name="connsiteY28" fmla="*/ 556517 h 1494890"/>
              <a:gd name="connsiteX29" fmla="*/ 643847 w 1131870"/>
              <a:gd name="connsiteY29" fmla="*/ 422953 h 1494890"/>
              <a:gd name="connsiteX30" fmla="*/ 695218 w 1131870"/>
              <a:gd name="connsiteY30" fmla="*/ 309937 h 1494890"/>
              <a:gd name="connsiteX31" fmla="*/ 767137 w 1131870"/>
              <a:gd name="connsiteY31" fmla="*/ 238018 h 1494890"/>
              <a:gd name="connsiteX32" fmla="*/ 797960 w 1131870"/>
              <a:gd name="connsiteY32" fmla="*/ 125002 h 1494890"/>
              <a:gd name="connsiteX33" fmla="*/ 890427 w 1131870"/>
              <a:gd name="connsiteY33" fmla="*/ 1712 h 14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31870" h="1494890">
                <a:moveTo>
                  <a:pt x="890427" y="1712"/>
                </a:moveTo>
                <a:cubicBezTo>
                  <a:pt x="876728" y="0"/>
                  <a:pt x="777412" y="65070"/>
                  <a:pt x="715767" y="114728"/>
                </a:cubicBezTo>
                <a:cubicBezTo>
                  <a:pt x="654122" y="164386"/>
                  <a:pt x="583915" y="229456"/>
                  <a:pt x="520558" y="299663"/>
                </a:cubicBezTo>
                <a:cubicBezTo>
                  <a:pt x="457201" y="369870"/>
                  <a:pt x="400693" y="445214"/>
                  <a:pt x="335623" y="535969"/>
                </a:cubicBezTo>
                <a:cubicBezTo>
                  <a:pt x="270553" y="626724"/>
                  <a:pt x="183223" y="744876"/>
                  <a:pt x="130140" y="844193"/>
                </a:cubicBezTo>
                <a:cubicBezTo>
                  <a:pt x="77057" y="943510"/>
                  <a:pt x="34248" y="1047964"/>
                  <a:pt x="17124" y="1131870"/>
                </a:cubicBezTo>
                <a:cubicBezTo>
                  <a:pt x="0" y="1215776"/>
                  <a:pt x="17124" y="1294544"/>
                  <a:pt x="27398" y="1347627"/>
                </a:cubicBezTo>
                <a:cubicBezTo>
                  <a:pt x="37672" y="1400710"/>
                  <a:pt x="53084" y="1426396"/>
                  <a:pt x="78769" y="1450369"/>
                </a:cubicBezTo>
                <a:cubicBezTo>
                  <a:pt x="104454" y="1474342"/>
                  <a:pt x="143838" y="1488040"/>
                  <a:pt x="181510" y="1491465"/>
                </a:cubicBezTo>
                <a:cubicBezTo>
                  <a:pt x="219182" y="1494890"/>
                  <a:pt x="261991" y="1484616"/>
                  <a:pt x="304800" y="1470917"/>
                </a:cubicBezTo>
                <a:cubicBezTo>
                  <a:pt x="347609" y="1457218"/>
                  <a:pt x="388706" y="1424683"/>
                  <a:pt x="438364" y="1409272"/>
                </a:cubicBezTo>
                <a:cubicBezTo>
                  <a:pt x="488023" y="1393861"/>
                  <a:pt x="539394" y="1404134"/>
                  <a:pt x="602751" y="1378449"/>
                </a:cubicBezTo>
                <a:cubicBezTo>
                  <a:pt x="666108" y="1352764"/>
                  <a:pt x="768850" y="1292832"/>
                  <a:pt x="818508" y="1255160"/>
                </a:cubicBezTo>
                <a:cubicBezTo>
                  <a:pt x="868166" y="1217488"/>
                  <a:pt x="873303" y="1179816"/>
                  <a:pt x="900701" y="1152418"/>
                </a:cubicBezTo>
                <a:cubicBezTo>
                  <a:pt x="928099" y="1125020"/>
                  <a:pt x="969196" y="1130157"/>
                  <a:pt x="982895" y="1090773"/>
                </a:cubicBezTo>
                <a:cubicBezTo>
                  <a:pt x="996594" y="1051389"/>
                  <a:pt x="981183" y="967483"/>
                  <a:pt x="982895" y="916112"/>
                </a:cubicBezTo>
                <a:cubicBezTo>
                  <a:pt x="984607" y="864741"/>
                  <a:pt x="977758" y="827069"/>
                  <a:pt x="993169" y="782548"/>
                </a:cubicBezTo>
                <a:cubicBezTo>
                  <a:pt x="1008580" y="738027"/>
                  <a:pt x="1056526" y="690081"/>
                  <a:pt x="1075362" y="648984"/>
                </a:cubicBezTo>
                <a:cubicBezTo>
                  <a:pt x="1094198" y="607888"/>
                  <a:pt x="1097623" y="568504"/>
                  <a:pt x="1106185" y="535969"/>
                </a:cubicBezTo>
                <a:cubicBezTo>
                  <a:pt x="1114747" y="503434"/>
                  <a:pt x="1131870" y="481173"/>
                  <a:pt x="1126733" y="453775"/>
                </a:cubicBezTo>
                <a:cubicBezTo>
                  <a:pt x="1121596" y="426377"/>
                  <a:pt x="1095910" y="388705"/>
                  <a:pt x="1075362" y="371582"/>
                </a:cubicBezTo>
                <a:cubicBezTo>
                  <a:pt x="1054814" y="354459"/>
                  <a:pt x="1030841" y="345897"/>
                  <a:pt x="1003443" y="351034"/>
                </a:cubicBezTo>
                <a:cubicBezTo>
                  <a:pt x="976045" y="356171"/>
                  <a:pt x="936661" y="380143"/>
                  <a:pt x="910976" y="402404"/>
                </a:cubicBezTo>
                <a:cubicBezTo>
                  <a:pt x="885291" y="424665"/>
                  <a:pt x="869879" y="455488"/>
                  <a:pt x="849331" y="484598"/>
                </a:cubicBezTo>
                <a:cubicBezTo>
                  <a:pt x="828783" y="513708"/>
                  <a:pt x="806522" y="554804"/>
                  <a:pt x="787686" y="577065"/>
                </a:cubicBezTo>
                <a:cubicBezTo>
                  <a:pt x="768850" y="599326"/>
                  <a:pt x="758576" y="607888"/>
                  <a:pt x="736315" y="618162"/>
                </a:cubicBezTo>
                <a:cubicBezTo>
                  <a:pt x="714054" y="628436"/>
                  <a:pt x="679807" y="635285"/>
                  <a:pt x="654122" y="638710"/>
                </a:cubicBezTo>
                <a:cubicBezTo>
                  <a:pt x="628437" y="642135"/>
                  <a:pt x="595902" y="652409"/>
                  <a:pt x="582203" y="638710"/>
                </a:cubicBezTo>
                <a:cubicBezTo>
                  <a:pt x="568504" y="625011"/>
                  <a:pt x="561654" y="592477"/>
                  <a:pt x="571928" y="556517"/>
                </a:cubicBezTo>
                <a:cubicBezTo>
                  <a:pt x="582202" y="520558"/>
                  <a:pt x="623299" y="464050"/>
                  <a:pt x="643847" y="422953"/>
                </a:cubicBezTo>
                <a:cubicBezTo>
                  <a:pt x="664395" y="381856"/>
                  <a:pt x="674670" y="340760"/>
                  <a:pt x="695218" y="309937"/>
                </a:cubicBezTo>
                <a:cubicBezTo>
                  <a:pt x="715766" y="279114"/>
                  <a:pt x="750013" y="268840"/>
                  <a:pt x="767137" y="238018"/>
                </a:cubicBezTo>
                <a:cubicBezTo>
                  <a:pt x="784261" y="207196"/>
                  <a:pt x="779124" y="162674"/>
                  <a:pt x="797960" y="125002"/>
                </a:cubicBezTo>
                <a:cubicBezTo>
                  <a:pt x="816796" y="87330"/>
                  <a:pt x="904126" y="3424"/>
                  <a:pt x="890427" y="1712"/>
                </a:cubicBezTo>
                <a:close/>
              </a:path>
            </a:pathLst>
          </a:custGeom>
          <a:solidFill>
            <a:srgbClr val="DE3422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4288" y="1331565"/>
            <a:ext cx="144016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seclusion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904408" y="1619597"/>
            <a:ext cx="792088" cy="43204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Freeform 13"/>
          <p:cNvSpPr/>
          <p:nvPr/>
        </p:nvSpPr>
        <p:spPr bwMode="auto">
          <a:xfrm>
            <a:off x="6840877" y="2214081"/>
            <a:ext cx="1316804" cy="1321942"/>
          </a:xfrm>
          <a:custGeom>
            <a:avLst/>
            <a:gdLst>
              <a:gd name="connsiteX0" fmla="*/ 967483 w 1316804"/>
              <a:gd name="connsiteY0" fmla="*/ 15411 h 1321942"/>
              <a:gd name="connsiteX1" fmla="*/ 741451 w 1316804"/>
              <a:gd name="connsiteY1" fmla="*/ 128427 h 1321942"/>
              <a:gd name="connsiteX2" fmla="*/ 535968 w 1316804"/>
              <a:gd name="connsiteY2" fmla="*/ 416103 h 1321942"/>
              <a:gd name="connsiteX3" fmla="*/ 381856 w 1316804"/>
              <a:gd name="connsiteY3" fmla="*/ 611312 h 1321942"/>
              <a:gd name="connsiteX4" fmla="*/ 248292 w 1316804"/>
              <a:gd name="connsiteY4" fmla="*/ 775699 h 1321942"/>
              <a:gd name="connsiteX5" fmla="*/ 83905 w 1316804"/>
              <a:gd name="connsiteY5" fmla="*/ 868166 h 1321942"/>
              <a:gd name="connsiteX6" fmla="*/ 11986 w 1316804"/>
              <a:gd name="connsiteY6" fmla="*/ 981182 h 1321942"/>
              <a:gd name="connsiteX7" fmla="*/ 11986 w 1316804"/>
              <a:gd name="connsiteY7" fmla="*/ 1042827 h 1321942"/>
              <a:gd name="connsiteX8" fmla="*/ 83905 w 1316804"/>
              <a:gd name="connsiteY8" fmla="*/ 1176391 h 1321942"/>
              <a:gd name="connsiteX9" fmla="*/ 248292 w 1316804"/>
              <a:gd name="connsiteY9" fmla="*/ 1258584 h 1321942"/>
              <a:gd name="connsiteX10" fmla="*/ 577065 w 1316804"/>
              <a:gd name="connsiteY10" fmla="*/ 1309955 h 1321942"/>
              <a:gd name="connsiteX11" fmla="*/ 772274 w 1316804"/>
              <a:gd name="connsiteY11" fmla="*/ 1309955 h 1321942"/>
              <a:gd name="connsiteX12" fmla="*/ 977757 w 1316804"/>
              <a:gd name="connsiteY12" fmla="*/ 1238036 h 1321942"/>
              <a:gd name="connsiteX13" fmla="*/ 1203788 w 1316804"/>
              <a:gd name="connsiteY13" fmla="*/ 970908 h 1321942"/>
              <a:gd name="connsiteX14" fmla="*/ 1316804 w 1316804"/>
              <a:gd name="connsiteY14" fmla="*/ 539393 h 1321942"/>
              <a:gd name="connsiteX15" fmla="*/ 1203788 w 1316804"/>
              <a:gd name="connsiteY15" fmla="*/ 169523 h 1321942"/>
              <a:gd name="connsiteX16" fmla="*/ 1101047 w 1316804"/>
              <a:gd name="connsiteY16" fmla="*/ 35959 h 1321942"/>
              <a:gd name="connsiteX17" fmla="*/ 967483 w 1316804"/>
              <a:gd name="connsiteY17" fmla="*/ 15411 h 13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16804" h="1321942">
                <a:moveTo>
                  <a:pt x="967483" y="15411"/>
                </a:moveTo>
                <a:cubicBezTo>
                  <a:pt x="907550" y="30822"/>
                  <a:pt x="813370" y="61645"/>
                  <a:pt x="741451" y="128427"/>
                </a:cubicBezTo>
                <a:cubicBezTo>
                  <a:pt x="669532" y="195209"/>
                  <a:pt x="595900" y="335622"/>
                  <a:pt x="535968" y="416103"/>
                </a:cubicBezTo>
                <a:cubicBezTo>
                  <a:pt x="476036" y="496584"/>
                  <a:pt x="429802" y="551379"/>
                  <a:pt x="381856" y="611312"/>
                </a:cubicBezTo>
                <a:cubicBezTo>
                  <a:pt x="333910" y="671245"/>
                  <a:pt x="297950" y="732890"/>
                  <a:pt x="248292" y="775699"/>
                </a:cubicBezTo>
                <a:cubicBezTo>
                  <a:pt x="198634" y="818508"/>
                  <a:pt x="123289" y="833919"/>
                  <a:pt x="83905" y="868166"/>
                </a:cubicBezTo>
                <a:cubicBezTo>
                  <a:pt x="44521" y="902413"/>
                  <a:pt x="23972" y="952072"/>
                  <a:pt x="11986" y="981182"/>
                </a:cubicBezTo>
                <a:cubicBezTo>
                  <a:pt x="0" y="1010292"/>
                  <a:pt x="0" y="1010292"/>
                  <a:pt x="11986" y="1042827"/>
                </a:cubicBezTo>
                <a:cubicBezTo>
                  <a:pt x="23973" y="1075362"/>
                  <a:pt x="44521" y="1140432"/>
                  <a:pt x="83905" y="1176391"/>
                </a:cubicBezTo>
                <a:cubicBezTo>
                  <a:pt x="123289" y="1212350"/>
                  <a:pt x="166099" y="1236323"/>
                  <a:pt x="248292" y="1258584"/>
                </a:cubicBezTo>
                <a:cubicBezTo>
                  <a:pt x="330485" y="1280845"/>
                  <a:pt x="489735" y="1301393"/>
                  <a:pt x="577065" y="1309955"/>
                </a:cubicBezTo>
                <a:cubicBezTo>
                  <a:pt x="664395" y="1318517"/>
                  <a:pt x="705492" y="1321942"/>
                  <a:pt x="772274" y="1309955"/>
                </a:cubicBezTo>
                <a:cubicBezTo>
                  <a:pt x="839056" y="1297969"/>
                  <a:pt x="905838" y="1294544"/>
                  <a:pt x="977757" y="1238036"/>
                </a:cubicBezTo>
                <a:cubicBezTo>
                  <a:pt x="1049676" y="1181528"/>
                  <a:pt x="1147280" y="1087349"/>
                  <a:pt x="1203788" y="970908"/>
                </a:cubicBezTo>
                <a:cubicBezTo>
                  <a:pt x="1260296" y="854467"/>
                  <a:pt x="1316804" y="672957"/>
                  <a:pt x="1316804" y="539393"/>
                </a:cubicBezTo>
                <a:cubicBezTo>
                  <a:pt x="1316804" y="405829"/>
                  <a:pt x="1239748" y="253429"/>
                  <a:pt x="1203788" y="169523"/>
                </a:cubicBezTo>
                <a:cubicBezTo>
                  <a:pt x="1167828" y="85617"/>
                  <a:pt x="1142144" y="58220"/>
                  <a:pt x="1101047" y="35959"/>
                </a:cubicBezTo>
                <a:cubicBezTo>
                  <a:pt x="1059950" y="13698"/>
                  <a:pt x="1027416" y="0"/>
                  <a:pt x="967483" y="15411"/>
                </a:cubicBezTo>
                <a:close/>
              </a:path>
            </a:pathLst>
          </a:cu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8544" y="6588149"/>
            <a:ext cx="2520280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Browning, 2004</a:t>
            </a:r>
            <a:endParaRPr lang="en-GB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were the winds so strong?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Gradient wind in region C was 43 ± 10 m s</a:t>
            </a:r>
            <a:r>
              <a:rPr lang="en-GB" sz="28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719138" indent="-358775">
              <a:buFont typeface="Arial" pitchFamily="34" charset="0"/>
              <a:buChar char="•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Rapidly deepening low intensified pressure gradient</a:t>
            </a:r>
          </a:p>
          <a:p>
            <a:pPr marL="719138" indent="-358775">
              <a:buFont typeface="Arial" pitchFamily="34" charset="0"/>
              <a:buChar char="•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Rapid north-eastward motion of low </a:t>
            </a:r>
          </a:p>
          <a:p>
            <a:pPr marL="360363" indent="-185738"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So we would expect strong winds in this quadrant of the storm</a:t>
            </a:r>
          </a:p>
          <a:p>
            <a:pPr marL="360363" indent="-185738"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360363" indent="-185738"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360363" indent="-185738">
              <a:buNone/>
            </a:pPr>
            <a:r>
              <a:rPr lang="en-GB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But, Browning noticed an association between the region of strongest gusts and the cloud head suggesting that </a:t>
            </a:r>
            <a:r>
              <a:rPr lang="en-GB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slantwise convection </a:t>
            </a:r>
            <a:r>
              <a:rPr lang="en-GB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also played a part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8544" y="6588149"/>
            <a:ext cx="2520280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Browning, 2004</a:t>
            </a:r>
            <a:endParaRPr lang="en-GB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Satellite images</a:t>
            </a:r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755501"/>
            <a:ext cx="310627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40" y="5075981"/>
            <a:ext cx="264452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192" y="611485"/>
            <a:ext cx="31155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4208" y="5508029"/>
            <a:ext cx="278854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935856" y="3563813"/>
            <a:ext cx="792088" cy="9361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64248" y="3419797"/>
            <a:ext cx="792088" cy="9361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560" y="899517"/>
            <a:ext cx="2376264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Note </a:t>
            </a:r>
            <a:r>
              <a:rPr lang="en-GB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banded cloud head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Maximum gusts occurred consistently up to 100 km ahead of these bands. 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8544" y="6588149"/>
            <a:ext cx="2520280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Browning, 2004</a:t>
            </a:r>
            <a:endParaRPr lang="en-GB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Hypothesis</a:t>
            </a:r>
            <a:endParaRPr lang="en-GB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76" y="755501"/>
            <a:ext cx="5945541" cy="626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52480" y="1043533"/>
            <a:ext cx="3312368" cy="575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Slantwise motions produce banding in cloud head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Descending branches interleaved with ascent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Snow falling into descending branches cools them further and drives descent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term ‘sting jet’ refers to fast-moving air descending from the tip of the cloud head into the dry slot ahead of it</a:t>
            </a:r>
          </a:p>
          <a:p>
            <a:endParaRPr lang="en-GB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But: the sting jet is only present for a few hours during the history of a storm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28544" y="6588149"/>
            <a:ext cx="2520280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Browning, 2004</a:t>
            </a:r>
            <a:endParaRPr lang="en-GB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Conceptual  model of storm development</a:t>
            </a:r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56" y="827509"/>
            <a:ext cx="6043665" cy="59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200552" y="1115541"/>
            <a:ext cx="2664296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WJ: warm conveyor belt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CJ: Cold conveyor belt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SJ: Sting jet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Cross-sections along W-E and N-S shown on next slide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8544" y="6588149"/>
            <a:ext cx="2520280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Clark et al, 2005</a:t>
            </a:r>
            <a:endParaRPr lang="en-GB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Cross-section 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043533"/>
            <a:ext cx="5522564" cy="553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28544" y="6588149"/>
            <a:ext cx="2520280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Clark et al, 2005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448" y="1043533"/>
            <a:ext cx="3240360" cy="447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Cross-sections </a:t>
            </a:r>
            <a:r>
              <a:rPr lang="en-GB" dirty="0">
                <a:latin typeface="Calibri" pitchFamily="34" charset="0"/>
                <a:cs typeface="Calibri" pitchFamily="34" charset="0"/>
              </a:rPr>
              <a:t>through the frontal fracture region of an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extratropical</a:t>
            </a:r>
            <a:r>
              <a:rPr lang="en-GB" dirty="0">
                <a:latin typeface="Calibri" pitchFamily="34" charset="0"/>
                <a:cs typeface="Calibri" pitchFamily="34" charset="0"/>
              </a:rPr>
              <a:t> cyclone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dirty="0">
                <a:latin typeface="Calibri" pitchFamily="34" charset="0"/>
                <a:cs typeface="Calibri" pitchFamily="34" charset="0"/>
              </a:rPr>
              <a:t>a) The west–east section shows the sting jet (SJ) descending from mid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levels within </a:t>
            </a:r>
            <a:r>
              <a:rPr lang="en-GB" dirty="0">
                <a:latin typeface="Calibri" pitchFamily="34" charset="0"/>
                <a:cs typeface="Calibri" pitchFamily="34" charset="0"/>
              </a:rPr>
              <a:t>the cloud head, beneath the descending dry intrusion and above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dirty="0">
                <a:latin typeface="Calibri" pitchFamily="34" charset="0"/>
                <a:cs typeface="Calibri" pitchFamily="34" charset="0"/>
              </a:rPr>
              <a:t>cold-conveyor-belt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jet (CJ).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dirty="0">
                <a:latin typeface="Calibri" pitchFamily="34" charset="0"/>
                <a:cs typeface="Calibri" pitchFamily="34" charset="0"/>
              </a:rPr>
              <a:t>b) The south–north section shows the SJ as a distinct jet lying within the frontal zone separate from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and above </a:t>
            </a:r>
            <a:r>
              <a:rPr lang="en-GB" dirty="0">
                <a:latin typeface="Calibri" pitchFamily="34" charset="0"/>
                <a:cs typeface="Calibri" pitchFamily="34" charset="0"/>
              </a:rPr>
              <a:t>the CJ which lies close to the surface behind the frontal zone.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Damaging winds occur south of the cyclone centre</a:t>
            </a:r>
          </a:p>
          <a:p>
            <a:r>
              <a:rPr lang="en-GB" dirty="0" smtClean="0"/>
              <a:t>Much of this can be explained by the gradient wind</a:t>
            </a:r>
          </a:p>
          <a:p>
            <a:r>
              <a:rPr lang="en-GB" dirty="0" smtClean="0"/>
              <a:t>Banding at the tip of the cloud head suggests slantwise circulation</a:t>
            </a:r>
          </a:p>
          <a:p>
            <a:r>
              <a:rPr lang="en-GB" dirty="0" smtClean="0"/>
              <a:t>Slantwise circulation can lead to damaging wind gusts ahead of the cloud head</a:t>
            </a:r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>
                <a:solidFill>
                  <a:srgbClr val="0070C0"/>
                </a:solidFill>
              </a:rPr>
              <a:t>Look out for banding in the cloud head!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3 January 2012</a:t>
            </a:r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493"/>
            <a:ext cx="491195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2961"/>
            <a:ext cx="4896296" cy="338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88184" y="899517"/>
            <a:ext cx="8640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0600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2160" y="4211885"/>
            <a:ext cx="8640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0600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024" y="683494"/>
            <a:ext cx="4975600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http://www.metoffice.gov.uk/climate/uk/interesting/2012_janwind/asxx_20120103_0600UTC.gif"/>
          <p:cNvPicPr>
            <a:picLocks noChangeAspect="1" noChangeArrowheads="1"/>
          </p:cNvPicPr>
          <p:nvPr/>
        </p:nvPicPr>
        <p:blipFill>
          <a:blip r:embed="rId5" cstate="print"/>
          <a:srcRect l="34785" t="34482" r="34779" b="33287"/>
          <a:stretch>
            <a:fillRect/>
          </a:stretch>
        </p:blipFill>
        <p:spPr bwMode="auto">
          <a:xfrm>
            <a:off x="5393719" y="4211885"/>
            <a:ext cx="4686906" cy="334779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 bwMode="auto">
          <a:xfrm>
            <a:off x="1511920" y="1691605"/>
            <a:ext cx="648072" cy="64807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6336" y="755501"/>
            <a:ext cx="151216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850 </a:t>
            </a:r>
            <a:r>
              <a:rPr lang="en-GB" dirty="0" err="1" smtClean="0">
                <a:solidFill>
                  <a:srgbClr val="FFFF00"/>
                </a:solidFill>
              </a:rPr>
              <a:t>mb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Θ</a:t>
            </a:r>
            <a:r>
              <a:rPr lang="en-GB" baseline="-25000" dirty="0" smtClean="0">
                <a:solidFill>
                  <a:srgbClr val="FFFF00"/>
                </a:solidFill>
              </a:rPr>
              <a:t>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864" y="4283893"/>
            <a:ext cx="151216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10 m wind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50" y="2555701"/>
            <a:ext cx="1718622" cy="143294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>
            <a:off x="2159992" y="2267669"/>
            <a:ext cx="1008112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9290" y="6098529"/>
            <a:ext cx="1665709" cy="13510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 bwMode="auto">
          <a:xfrm>
            <a:off x="1511920" y="5436021"/>
            <a:ext cx="648072" cy="64807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159992" y="5868069"/>
            <a:ext cx="1008112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0" y="3131765"/>
            <a:ext cx="252028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Max gusts at Islay were at 0645, 40 m s</a:t>
            </a:r>
            <a:r>
              <a:rPr lang="en-GB" baseline="30000" dirty="0" smtClean="0">
                <a:solidFill>
                  <a:srgbClr val="FF0000"/>
                </a:solidFill>
              </a:rPr>
              <a:t>-1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439912" y="2123653"/>
            <a:ext cx="504056" cy="9361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712473" y="971525"/>
            <a:ext cx="136815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Seclusion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7128544" y="1259557"/>
            <a:ext cx="1728192" cy="72008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AVHRR infra-red images</a:t>
            </a:r>
            <a:endParaRPr lang="en-GB" dirty="0"/>
          </a:p>
        </p:txBody>
      </p:sp>
      <p:pic>
        <p:nvPicPr>
          <p:cNvPr id="45058" name="Picture 2" descr="AVHRR 2012-01-03 09:39 channel 13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320" y="1547589"/>
            <a:ext cx="4752528" cy="4752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44368" y="755501"/>
            <a:ext cx="3312368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0939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201" y="7020197"/>
            <a:ext cx="3816424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NEODAAS, Uni. Of Dundee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AVHRR 2012-01-03 03:08 channel 13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68" y="1522909"/>
            <a:ext cx="4752528" cy="47525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1800" y="755501"/>
            <a:ext cx="3312368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0308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816" y="6372125"/>
            <a:ext cx="352839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Banding developing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0392" y="6372125"/>
            <a:ext cx="352839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Banding well established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4568" y="1547589"/>
            <a:ext cx="252028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Max gusts at Edinburgh were at 0930, 32 m s</a:t>
            </a:r>
            <a:r>
              <a:rPr lang="en-GB" baseline="30000" dirty="0" smtClean="0">
                <a:solidFill>
                  <a:srgbClr val="FF0000"/>
                </a:solidFill>
              </a:rPr>
              <a:t>-1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7848624" y="2483693"/>
            <a:ext cx="432048" cy="11521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am I?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Professor of Atmospheric Science, University of Manchester</a:t>
            </a:r>
          </a:p>
          <a:p>
            <a:pPr>
              <a:buNone/>
            </a:pPr>
            <a:r>
              <a:rPr lang="en-GB" dirty="0" smtClean="0"/>
              <a:t>Director of Weather research, National Centre for Atmospheric Sciences</a:t>
            </a:r>
          </a:p>
          <a:p>
            <a:pPr>
              <a:buNone/>
            </a:pPr>
            <a:r>
              <a:rPr lang="en-GB" dirty="0" smtClean="0"/>
              <a:t>Researcher in atmospheric dynamics and active remote sensing (radar, </a:t>
            </a:r>
            <a:r>
              <a:rPr lang="en-GB" dirty="0" err="1" smtClean="0"/>
              <a:t>lidar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9457" name="Picture 1" descr="C:\gxv\pictures\Personol\g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5" y="766498"/>
            <a:ext cx="4459288" cy="5945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 it forecast?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7509"/>
            <a:ext cx="4248224" cy="6037263"/>
          </a:xfrm>
        </p:spPr>
        <p:txBody>
          <a:bodyPr/>
          <a:lstStyle/>
          <a:p>
            <a:r>
              <a:rPr lang="en-GB" sz="2400" dirty="0" smtClean="0"/>
              <a:t>Yes! UKMO issued warnings of an impending sting jet</a:t>
            </a:r>
          </a:p>
          <a:p>
            <a:r>
              <a:rPr lang="en-GB" sz="2400" dirty="0" smtClean="0"/>
              <a:t>High-resolution models (25 km or better) gave good guidance but forecasters had to use conceptual models to interpret them</a:t>
            </a:r>
          </a:p>
          <a:p>
            <a:r>
              <a:rPr lang="en-GB" sz="2400" dirty="0" smtClean="0"/>
              <a:t>Position and strength of sting jet hard to forecast – damaging wind swath only 40 km wide!!</a:t>
            </a:r>
          </a:p>
          <a:p>
            <a:r>
              <a:rPr lang="en-GB" sz="2400" dirty="0" smtClean="0"/>
              <a:t>Heavy snowfall also occurred in this event, especially in bent-back front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0432" y="7030381"/>
            <a:ext cx="3960193" cy="349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Tim </a:t>
            </a:r>
            <a:r>
              <a:rPr lang="en-GB" i="1" dirty="0" err="1" smtClean="0">
                <a:solidFill>
                  <a:srgbClr val="0070C0"/>
                </a:solidFill>
              </a:rPr>
              <a:t>Hewson</a:t>
            </a:r>
            <a:r>
              <a:rPr lang="en-GB" i="1" dirty="0" smtClean="0">
                <a:solidFill>
                  <a:srgbClr val="0070C0"/>
                </a:solidFill>
              </a:rPr>
              <a:t>, 2012 (EGU poster)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b="53882"/>
          <a:stretch>
            <a:fillRect/>
          </a:stretch>
        </p:blipFill>
        <p:spPr bwMode="auto">
          <a:xfrm>
            <a:off x="4365625" y="971525"/>
            <a:ext cx="5715000" cy="442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4176216" y="4283893"/>
            <a:ext cx="1656184" cy="9361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760392" y="5580037"/>
            <a:ext cx="331236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Precipitation radar composite image, UKMO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the boundary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 have shown that the cold conveyor belt and the sting jet together cause a </a:t>
            </a:r>
            <a:r>
              <a:rPr lang="en-GB" dirty="0" smtClean="0">
                <a:solidFill>
                  <a:srgbClr val="0070C0"/>
                </a:solidFill>
              </a:rPr>
              <a:t>narrow band of very high winds just south of the cloud head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leads to damaging gusts at the surface</a:t>
            </a:r>
          </a:p>
          <a:p>
            <a:r>
              <a:rPr lang="en-GB" dirty="0" smtClean="0"/>
              <a:t>But the sting jet </a:t>
            </a:r>
            <a:r>
              <a:rPr lang="en-GB" dirty="0" smtClean="0">
                <a:solidFill>
                  <a:srgbClr val="0070C0"/>
                </a:solidFill>
              </a:rPr>
              <a:t>descends </a:t>
            </a:r>
            <a:r>
              <a:rPr lang="en-GB" dirty="0" smtClean="0">
                <a:solidFill>
                  <a:schemeClr val="tx1"/>
                </a:solidFill>
              </a:rPr>
              <a:t>- and descent causes warming. So we would expect a strong inversion above the boundary layer inhibiting downward transport of momentum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Evaporative cooling during descent will mitigate this process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Surface gusts occur in </a:t>
            </a:r>
            <a:r>
              <a:rPr lang="en-GB" dirty="0" smtClean="0">
                <a:solidFill>
                  <a:srgbClr val="0070C0"/>
                </a:solidFill>
              </a:rPr>
              <a:t>bursts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84528" y="6588149"/>
            <a:ext cx="29523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Browning and Field 2004</a:t>
            </a:r>
            <a:endParaRPr lang="en-GB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Browning and Field’s analysis of the great Storm</a:t>
            </a:r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49371"/>
          <a:stretch>
            <a:fillRect/>
          </a:stretch>
        </p:blipFill>
        <p:spPr bwMode="auto">
          <a:xfrm>
            <a:off x="143768" y="1043533"/>
            <a:ext cx="51435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16376" y="1187549"/>
            <a:ext cx="410445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Browning and Field proposed that each of the cloud bands (in red) gave rise to a separate sting jet pulse</a:t>
            </a:r>
          </a:p>
          <a:p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Each of these was associated with a boundary-layer convergence line (marked in blue)</a:t>
            </a:r>
          </a:p>
          <a:p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Strongest gusts were south-east of these lines, where dry, high-momentum air was being mixed into the boundary layer.</a:t>
            </a:r>
          </a:p>
          <a:p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 this case strong gusts occurred in clear air, not associated with clouds</a:t>
            </a:r>
            <a:endParaRPr lang="en-GB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4528" y="6588149"/>
            <a:ext cx="29523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Browning and Field 2004</a:t>
            </a:r>
            <a:endParaRPr lang="en-GB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Windstorm Jeanette, 27 October 2002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128297" y="6588149"/>
            <a:ext cx="29523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Parton et al 2009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2" y="755501"/>
            <a:ext cx="48965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04408" y="5724053"/>
            <a:ext cx="3600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MODIS false-colour image, 1134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 l="10757" t="18552" r="16333" b="13424"/>
          <a:stretch>
            <a:fillRect/>
          </a:stretch>
        </p:blipFill>
        <p:spPr bwMode="auto">
          <a:xfrm>
            <a:off x="0" y="3779837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792" y="827509"/>
            <a:ext cx="3384376" cy="287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43968" y="827509"/>
            <a:ext cx="1799953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00 27</a:t>
            </a:r>
            <a:r>
              <a:rPr lang="en-GB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October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head passing over UK</a:t>
            </a:r>
            <a:endParaRPr lang="en-GB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755501"/>
            <a:ext cx="462245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344" y="755501"/>
            <a:ext cx="4464249" cy="430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1800" y="5219997"/>
            <a:ext cx="439248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Banding in cloud head just north of Aberystwyth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8344" y="5292005"/>
            <a:ext cx="439248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Prominent banding in cloud head over eastern England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9912" y="2771725"/>
            <a:ext cx="158417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Aberystwyth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6576" y="3059757"/>
            <a:ext cx="158417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Cardington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8297" y="6588149"/>
            <a:ext cx="29523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Parton et al 2009</a:t>
            </a:r>
            <a:endParaRPr lang="en-GB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539477"/>
            <a:ext cx="4032448" cy="349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174625"/>
            <a:ext cx="9936162" cy="346075"/>
          </a:xfrm>
        </p:spPr>
        <p:txBody>
          <a:bodyPr/>
          <a:lstStyle/>
          <a:p>
            <a:r>
              <a:rPr lang="en-GB" dirty="0" smtClean="0"/>
              <a:t>Observations at Aberystwyth: VHF wind profiler and surface met</a:t>
            </a:r>
            <a:endParaRPr lang="en-GB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11341" t="16648" r="8478" b="11089"/>
          <a:stretch>
            <a:fillRect/>
          </a:stretch>
        </p:blipFill>
        <p:spPr bwMode="auto">
          <a:xfrm>
            <a:off x="215776" y="4211885"/>
            <a:ext cx="4807084" cy="33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48024" y="2267669"/>
            <a:ext cx="64807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SJ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8362791">
            <a:off x="1313742" y="1763402"/>
            <a:ext cx="1944216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Cold front</a:t>
            </a:r>
            <a:endParaRPr lang="en-GB" sz="16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l="16337" t="10822" r="8363" b="13425"/>
          <a:stretch>
            <a:fillRect/>
          </a:stretch>
        </p:blipFill>
        <p:spPr bwMode="auto">
          <a:xfrm>
            <a:off x="5400352" y="683493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72359" y="4355901"/>
            <a:ext cx="4608265" cy="2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Above: surface gusts up to 22 ms</a:t>
            </a:r>
            <a:r>
              <a:rPr lang="en-GB" baseline="30000" dirty="0" smtClean="0">
                <a:solidFill>
                  <a:schemeClr val="accent5">
                    <a:lumMod val="50000"/>
                  </a:schemeClr>
                </a:solidFill>
              </a:rPr>
              <a:t>-1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(red curve)</a:t>
            </a:r>
          </a:p>
          <a:p>
            <a:endParaRPr lang="en-GB" dirty="0" smtClean="0"/>
          </a:p>
          <a:p>
            <a:r>
              <a:rPr lang="en-GB" dirty="0" smtClean="0"/>
              <a:t>Wind profiler shows bands in echo power consistent with the idea of slantwise circulations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Sting jet didn’t descend to the surface here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8297" y="6588149"/>
            <a:ext cx="29523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Parton et al 2009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2040" y="2771725"/>
            <a:ext cx="11521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CCB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 at Cardington</a:t>
            </a:r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8367" t="15460" r="7966" b="8787"/>
          <a:stretch>
            <a:fillRect/>
          </a:stretch>
        </p:blipFill>
        <p:spPr bwMode="auto">
          <a:xfrm>
            <a:off x="21020" y="827509"/>
            <a:ext cx="4968304" cy="34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1800" y="4571925"/>
            <a:ext cx="4392488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UHF wind profiler observations at Cardington, showing wind maximum ~ 50 m s</a:t>
            </a:r>
            <a:r>
              <a:rPr lang="en-GB" baseline="30000" dirty="0" smtClean="0"/>
              <a:t>-1</a:t>
            </a:r>
            <a:r>
              <a:rPr lang="en-GB" dirty="0" smtClean="0"/>
              <a:t> at 2 km, and </a:t>
            </a:r>
            <a:r>
              <a:rPr lang="en-GB" dirty="0" smtClean="0">
                <a:solidFill>
                  <a:srgbClr val="0070C0"/>
                </a:solidFill>
              </a:rPr>
              <a:t>plumes of high momentum reaching towards the surface</a:t>
            </a: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84328" y="4571925"/>
            <a:ext cx="4680520" cy="232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High-resolution model simulation of this event, showing both the CCB and Sting Jet</a:t>
            </a:r>
          </a:p>
          <a:p>
            <a:endParaRPr lang="en-GB" dirty="0" smtClean="0"/>
          </a:p>
          <a:p>
            <a:r>
              <a:rPr lang="en-GB" dirty="0" smtClean="0"/>
              <a:t>Colours: recent descent of air, m</a:t>
            </a:r>
          </a:p>
          <a:p>
            <a:r>
              <a:rPr lang="en-GB" dirty="0" smtClean="0"/>
              <a:t>Solid lines: wind speed, m s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</a:p>
          <a:p>
            <a:r>
              <a:rPr lang="en-GB" dirty="0" smtClean="0"/>
              <a:t>Cross-hatching: potential </a:t>
            </a:r>
            <a:r>
              <a:rPr lang="en-GB" dirty="0" err="1" smtClean="0"/>
              <a:t>vorticity</a:t>
            </a:r>
            <a:r>
              <a:rPr lang="en-GB" dirty="0" smtClean="0"/>
              <a:t> &gt; 1.5 PVU</a:t>
            </a:r>
          </a:p>
          <a:p>
            <a:r>
              <a:rPr lang="en-GB" dirty="0" smtClean="0"/>
              <a:t>Vertical hatching: relative humidity &gt; 80%</a:t>
            </a:r>
          </a:p>
          <a:p>
            <a:endParaRPr lang="en-GB" baseline="30000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 l="11952" t="19325" r="2887" b="13038"/>
          <a:stretch>
            <a:fillRect/>
          </a:stretch>
        </p:blipFill>
        <p:spPr bwMode="auto">
          <a:xfrm>
            <a:off x="5038008" y="1043533"/>
            <a:ext cx="504261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28297" y="6588149"/>
            <a:ext cx="29523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Parton et al 2009</a:t>
            </a:r>
            <a:endParaRPr lang="en-GB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boundary layer</a:t>
            </a:r>
            <a:endParaRPr lang="en-GB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0753" t="15756" r="11556" b="10036"/>
          <a:stretch>
            <a:fillRect/>
          </a:stretch>
        </p:blipFill>
        <p:spPr bwMode="auto">
          <a:xfrm>
            <a:off x="503808" y="1043533"/>
            <a:ext cx="46805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384" y="683493"/>
            <a:ext cx="372618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28297" y="6588149"/>
            <a:ext cx="29523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Parton et al 2009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8424" y="5580037"/>
            <a:ext cx="324036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Near-neutral stability in bottom km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1800" y="4643933"/>
            <a:ext cx="496855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Solid: wind at 400 m; Dotted: Wind at 10 m</a:t>
            </a:r>
          </a:p>
          <a:p>
            <a:r>
              <a:rPr lang="en-GB" dirty="0" smtClean="0"/>
              <a:t>Dashed: relative humidity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88184" y="1979637"/>
            <a:ext cx="576064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60192" y="3131765"/>
            <a:ext cx="93610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</a:t>
            </a:r>
            <a:r>
              <a:rPr lang="en-GB" baseline="-25000" dirty="0" smtClean="0"/>
              <a:t>400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600152" y="3779837"/>
            <a:ext cx="8640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</a:t>
            </a:r>
            <a:r>
              <a:rPr lang="en-GB" baseline="-25000" dirty="0" smtClean="0"/>
              <a:t>10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31800" y="5364013"/>
            <a:ext cx="468052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Strong mixing in lowest 400 m during passage of CCB/SJ 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Boundary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Descending air can lead to an inversion at the top of the boundary layer in a SJ case</a:t>
            </a:r>
          </a:p>
          <a:p>
            <a:r>
              <a:rPr lang="en-GB" dirty="0" smtClean="0"/>
              <a:t>CCB is less likely to exhibit this</a:t>
            </a:r>
          </a:p>
          <a:p>
            <a:r>
              <a:rPr lang="en-GB" dirty="0" smtClean="0"/>
              <a:t>Wind profiler showed plumes of strong winds below 1000 m. </a:t>
            </a:r>
          </a:p>
          <a:p>
            <a:r>
              <a:rPr lang="en-GB" dirty="0" smtClean="0"/>
              <a:t>Need to consider stability of BL when forecasting damaging winds.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Browning, K.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A.,The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sting at the end of the tail: Damaging winds associated with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extratropical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cyclones. 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Quart. J. Roy.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Meteorol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. Soc.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130, 375-399, 2004.</a:t>
            </a: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Browning, K. A. and M. Field, Evidence from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Meteosat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imagery of the interaction of sting jets with the boundary layer.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Meteorol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. Appl.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11, 277–289, 2004.</a:t>
            </a: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Clark, P. A., K. A. Browning and C. Wang, The sting at the end of the tail: model diagnostics of fine-scale three-dimensional structure of the cloud head. 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Quart. J. Roy.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Meteorol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. Soc.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131, 2263-2292, 2005.</a:t>
            </a:r>
          </a:p>
          <a:p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Grønås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S., The seclusion intensification of the New Year’s Day storm, 1992.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Tellus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47A, 733-746, 1995.</a:t>
            </a: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Parton, G., G. Vaughan, E. G. Norton, K. A. Browning and P. A. Clark. Wind profiler observations of a sting jet. 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Quart. J. Roy.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Meteorol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. Soc.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135, 663–680, 2009.</a:t>
            </a:r>
          </a:p>
          <a:p>
            <a:pPr lvl="0"/>
            <a:r>
              <a:rPr lang="en-GB" sz="1800" dirty="0" smtClean="0">
                <a:latin typeface="Calibri" pitchFamily="34" charset="0"/>
                <a:cs typeface="Calibri" pitchFamily="34" charset="0"/>
              </a:rPr>
              <a:t>Parton, G., A. Dore and  G. Vaughan, A climatology of mid-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tropospheric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mesoscale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strong wind events as observed by the MST Radar, Aberystwyth.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Meteorol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. Appl. .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17, 340-354, 2010.</a:t>
            </a: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Risk Management Solutions, The Great storm of 1987</a:t>
            </a:r>
            <a:r>
              <a:rPr lang="en-GB" sz="1800" dirty="0" smtClean="0"/>
              <a:t>: 20-year retrospective </a:t>
            </a:r>
            <a:r>
              <a:rPr lang="en-GB" sz="1800" i="1" dirty="0" smtClean="0"/>
              <a:t>www.rms.com/publications/Great_Storm_of_1987.pdf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Schultz, D. M., D. Keyser and L. F.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Bosart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The effect of large-scale flow on low-level frontal structure and evolution in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midlatitude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cyclones, 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Mon.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Wea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. Rev.,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126, pp. 1767–1791, 1998.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of </a:t>
            </a:r>
            <a:r>
              <a:rPr lang="en-GB" dirty="0" err="1" smtClean="0"/>
              <a:t>cyclogenesis</a:t>
            </a:r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22" y="1331565"/>
            <a:ext cx="10004703" cy="466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96249" y="6588149"/>
            <a:ext cx="3384376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accent2"/>
                </a:solidFill>
              </a:rPr>
              <a:t>Schultz et al 1998</a:t>
            </a:r>
            <a:endParaRPr lang="en-GB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of </a:t>
            </a:r>
            <a:r>
              <a:rPr lang="en-GB" dirty="0" err="1" smtClean="0"/>
              <a:t>cyclogenesis</a:t>
            </a:r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22" y="1331565"/>
            <a:ext cx="10004703" cy="466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96249" y="6588149"/>
            <a:ext cx="3384376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accent2"/>
                </a:solidFill>
              </a:rPr>
              <a:t>Schultz et al 1998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488" y="971525"/>
            <a:ext cx="280831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Bent-back warm front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776616" y="1403573"/>
            <a:ext cx="648072" cy="136815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8424688" y="1403573"/>
            <a:ext cx="432048" cy="122413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32600" y="6084093"/>
            <a:ext cx="172819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Seclusion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8640712" y="4787949"/>
            <a:ext cx="216024" cy="115212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272560" y="3923853"/>
            <a:ext cx="216024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Frontal fracture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8208664" y="2987749"/>
            <a:ext cx="432048" cy="86409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8856736" y="4211885"/>
            <a:ext cx="144016" cy="50405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‘The poisonous tail’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539477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539477"/>
            <a:ext cx="5760393" cy="356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792" y="4211885"/>
            <a:ext cx="3456384" cy="2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Visible satellite image (MSG) and ECMWF surface winds superimposed on IR image for 12 Z, Dec 8</a:t>
            </a:r>
            <a:r>
              <a:rPr lang="en-GB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2011.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Strongest surface winds just south of the tip of the cloud head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ww2.wetter3.de/Archiv/UKMet/11120812_UKMet_Analyse.gif"/>
          <p:cNvPicPr>
            <a:picLocks noChangeAspect="1" noChangeArrowheads="1"/>
          </p:cNvPicPr>
          <p:nvPr/>
        </p:nvPicPr>
        <p:blipFill>
          <a:blip r:embed="rId4" cstate="print"/>
          <a:srcRect l="30002" t="26718" r="31663" b="33205"/>
          <a:stretch>
            <a:fillRect/>
          </a:stretch>
        </p:blipFill>
        <p:spPr bwMode="auto">
          <a:xfrm>
            <a:off x="4536256" y="4283892"/>
            <a:ext cx="4032448" cy="3155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‘The poisonous tail’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539477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539477"/>
            <a:ext cx="5760393" cy="356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792" y="4283893"/>
            <a:ext cx="9433048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Grønås</a:t>
            </a:r>
            <a:r>
              <a:rPr lang="en-GB" dirty="0" smtClean="0"/>
              <a:t> (1995) – ‘the strongest winds ever recorded in (the Norwegian) region have been linked to bent-back occlusions. Such a structure has been called </a:t>
            </a:r>
            <a:r>
              <a:rPr lang="en-GB" dirty="0" smtClean="0">
                <a:solidFill>
                  <a:srgbClr val="0070C0"/>
                </a:solidFill>
              </a:rPr>
              <a:t>the poisonous tail </a:t>
            </a:r>
            <a:r>
              <a:rPr lang="en-GB" dirty="0" smtClean="0"/>
              <a:t>of the bent-back occlusion, after F. </a:t>
            </a:r>
            <a:r>
              <a:rPr lang="en-GB" dirty="0" err="1" smtClean="0"/>
              <a:t>Spinnangr</a:t>
            </a:r>
            <a:r>
              <a:rPr lang="en-GB" dirty="0" smtClean="0"/>
              <a:t>’.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5976416" y="1619597"/>
            <a:ext cx="1152128" cy="1224136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344" y="5292005"/>
            <a:ext cx="3960193" cy="207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36515" t="18030" b="24472"/>
          <a:stretch>
            <a:fillRect/>
          </a:stretch>
        </p:blipFill>
        <p:spPr bwMode="auto">
          <a:xfrm>
            <a:off x="935856" y="5364013"/>
            <a:ext cx="3567039" cy="205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07864" y="5364013"/>
            <a:ext cx="338437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http://www.bbc.co.uk/news/uk-16115139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7248" y="5312643"/>
            <a:ext cx="4248472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http://www.bbc.co.uk/news/uk-scotland-16108672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174625"/>
            <a:ext cx="9936162" cy="346075"/>
          </a:xfrm>
        </p:spPr>
        <p:txBody>
          <a:bodyPr/>
          <a:lstStyle/>
          <a:p>
            <a:r>
              <a:rPr lang="en-GB" dirty="0" smtClean="0"/>
              <a:t>Strong wind region is narrow. Most damaging winds ~ 100 km swath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259557"/>
            <a:ext cx="4939452" cy="552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1259557"/>
            <a:ext cx="4675100" cy="55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459" y="751272"/>
            <a:ext cx="2540282" cy="35941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GB" dirty="0" smtClean="0"/>
              <a:t>12 Z Gusts, mph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56336" y="755501"/>
            <a:ext cx="2540282" cy="35941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GB" dirty="0" smtClean="0"/>
              <a:t>12 Z Mean wind, mph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24488" y="7040655"/>
            <a:ext cx="3456137" cy="349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rgbClr val="0070C0"/>
                </a:solidFill>
              </a:rPr>
              <a:t>Met Office website</a:t>
            </a:r>
            <a:endParaRPr lang="en-GB" i="1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47824" y="2771815"/>
            <a:ext cx="396044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47824" y="4067869"/>
            <a:ext cx="40324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59792" y="3275781"/>
            <a:ext cx="129614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230 km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791840" y="2771725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91750" y="3707829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6446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observe the strongest wind in a cyclone?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6572" t="32846" r="18726" b="39326"/>
          <a:stretch>
            <a:fillRect/>
          </a:stretch>
        </p:blipFill>
        <p:spPr bwMode="auto">
          <a:xfrm>
            <a:off x="2664048" y="683493"/>
            <a:ext cx="4176464" cy="120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20317" t="26662" r="21116" b="23866"/>
          <a:stretch>
            <a:fillRect/>
          </a:stretch>
        </p:blipFill>
        <p:spPr bwMode="auto">
          <a:xfrm>
            <a:off x="143768" y="2051645"/>
            <a:ext cx="24257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l="26295" t="9424" r="29083" b="12748"/>
          <a:stretch>
            <a:fillRect/>
          </a:stretch>
        </p:blipFill>
        <p:spPr bwMode="auto">
          <a:xfrm>
            <a:off x="0" y="3779837"/>
            <a:ext cx="176219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 l="11752" t="12896" r="32071" b="16761"/>
          <a:stretch>
            <a:fillRect/>
          </a:stretch>
        </p:blipFill>
        <p:spPr bwMode="auto">
          <a:xfrm>
            <a:off x="1799952" y="3779837"/>
            <a:ext cx="2528983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 cstate="print"/>
          <a:srcRect l="26891" t="24343" r="23507" b="29277"/>
          <a:stretch>
            <a:fillRect/>
          </a:stretch>
        </p:blipFill>
        <p:spPr bwMode="auto">
          <a:xfrm>
            <a:off x="7344568" y="1979637"/>
            <a:ext cx="2304256" cy="16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7" cstate="print"/>
          <a:srcRect l="23705" t="17534" r="21314" b="17534"/>
          <a:stretch>
            <a:fillRect/>
          </a:stretch>
        </p:blipFill>
        <p:spPr bwMode="auto">
          <a:xfrm>
            <a:off x="4608264" y="3851845"/>
            <a:ext cx="244484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8" cstate="print"/>
          <a:srcRect l="21912" t="15215" r="11752" b="22172"/>
          <a:stretch>
            <a:fillRect/>
          </a:stretch>
        </p:blipFill>
        <p:spPr bwMode="auto">
          <a:xfrm>
            <a:off x="7021619" y="3851845"/>
            <a:ext cx="305900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>
            <a:off x="4464248" y="3635821"/>
            <a:ext cx="0" cy="331236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12520" y="755501"/>
            <a:ext cx="194421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Incipient cyclone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6656" y="3203773"/>
            <a:ext cx="16561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SK stage II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6376" y="5652045"/>
            <a:ext cx="16561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SK stage III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4441" y="5652045"/>
            <a:ext cx="16561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SK stage IV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7904" y="3203773"/>
            <a:ext cx="16561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NM stage II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4008" y="6228109"/>
            <a:ext cx="16561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NM stage IV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156101"/>
            <a:ext cx="16561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NM stage III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80072" y="7040745"/>
            <a:ext cx="7200553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Parton et al 2010, based on VHF wind profiler data from Aberystwyth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83493"/>
            <a:ext cx="244802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Winds in lower troposphere, 2-4 km altitude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9" cstate="print"/>
          <a:srcRect l="33239" t="9856" r="32221" b="63849"/>
          <a:stretch>
            <a:fillRect/>
          </a:stretch>
        </p:blipFill>
        <p:spPr bwMode="auto">
          <a:xfrm>
            <a:off x="3888184" y="1979637"/>
            <a:ext cx="1728192" cy="170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124846" y="3100853"/>
            <a:ext cx="1512168" cy="2354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Calibri" pitchFamily="34" charset="0"/>
              </a:rPr>
              <a:t>Post Frontal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itchFamily="34" charset="0"/>
              <a:cs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128544" y="4355901"/>
            <a:ext cx="792088" cy="936104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96296" y="4715941"/>
            <a:ext cx="504056" cy="576064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strongest winds in a cyclone can occur </a:t>
            </a:r>
            <a:r>
              <a:rPr lang="en-GB" b="1" dirty="0" smtClean="0"/>
              <a:t>after</a:t>
            </a:r>
            <a:r>
              <a:rPr lang="en-GB" dirty="0" smtClean="0"/>
              <a:t> the cold front, in the southern quadrant of an </a:t>
            </a:r>
            <a:r>
              <a:rPr lang="en-GB" dirty="0" err="1" smtClean="0"/>
              <a:t>extratropical</a:t>
            </a:r>
            <a:r>
              <a:rPr lang="en-GB" dirty="0" smtClean="0"/>
              <a:t> cyclone</a:t>
            </a:r>
          </a:p>
          <a:p>
            <a:r>
              <a:rPr lang="en-GB" dirty="0" smtClean="0"/>
              <a:t>This is particularly so for cyclones developing according to the Shapiro-Keyser model – frontal fracture, strong bent-back warm front / occlusion and seclusion</a:t>
            </a:r>
          </a:p>
          <a:p>
            <a:r>
              <a:rPr lang="en-GB" dirty="0" smtClean="0"/>
              <a:t>This was known to the Bergen meteorologists and is well recognised by forecasters.</a:t>
            </a:r>
          </a:p>
          <a:p>
            <a:endParaRPr lang="en-GB" dirty="0" smtClean="0"/>
          </a:p>
          <a:p>
            <a:pPr algn="ctr">
              <a:buNone/>
            </a:pPr>
            <a:r>
              <a:rPr lang="en-GB" dirty="0" smtClean="0">
                <a:solidFill>
                  <a:schemeClr val="accent6"/>
                </a:solidFill>
              </a:rPr>
              <a:t>So what is a </a:t>
            </a:r>
            <a:r>
              <a:rPr lang="en-GB" b="1" i="1" dirty="0" smtClean="0">
                <a:solidFill>
                  <a:schemeClr val="accent6"/>
                </a:solidFill>
              </a:rPr>
              <a:t>sting jet</a:t>
            </a:r>
            <a:r>
              <a:rPr lang="en-GB" dirty="0" smtClean="0">
                <a:solidFill>
                  <a:schemeClr val="accent6"/>
                </a:solidFill>
              </a:rPr>
              <a:t>?</a:t>
            </a:r>
            <a:endParaRPr lang="en-GB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AS">
  <a:themeElements>
    <a:clrScheme name="NCAS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CAS_presentation_template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NCAS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S_presentation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S_presentation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S_presentation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S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S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S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NCAS</Template>
  <TotalTime>1788</TotalTime>
  <Words>1688</Words>
  <Application>Microsoft Office PowerPoint</Application>
  <PresentationFormat>Custom</PresentationFormat>
  <Paragraphs>199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NCAS</vt:lpstr>
      <vt:lpstr>Sting Jets</vt:lpstr>
      <vt:lpstr>Who am I?</vt:lpstr>
      <vt:lpstr>Models of cyclogenesis</vt:lpstr>
      <vt:lpstr>Models of cyclogenesis</vt:lpstr>
      <vt:lpstr>‘The poisonous tail’</vt:lpstr>
      <vt:lpstr>‘The poisonous tail’</vt:lpstr>
      <vt:lpstr>Strong wind region is narrow. Most damaging winds ~ 100 km swath</vt:lpstr>
      <vt:lpstr>Where do we observe the strongest wind in a cyclone?</vt:lpstr>
      <vt:lpstr>Summary</vt:lpstr>
      <vt:lpstr>The Great Storm of 1987: ‘The sting at the end of the tail’</vt:lpstr>
      <vt:lpstr>Detailed analysis: Keith Browning’s 2004 paper</vt:lpstr>
      <vt:lpstr>Why were the winds so strong?</vt:lpstr>
      <vt:lpstr>Satellite images</vt:lpstr>
      <vt:lpstr>Hypothesis</vt:lpstr>
      <vt:lpstr>Conceptual  model of storm development</vt:lpstr>
      <vt:lpstr>Cross-section </vt:lpstr>
      <vt:lpstr>Summary</vt:lpstr>
      <vt:lpstr>Example: 3 January 2012</vt:lpstr>
      <vt:lpstr>AVHRR infra-red images</vt:lpstr>
      <vt:lpstr>Was it forecast?</vt:lpstr>
      <vt:lpstr>Role of the boundary layer</vt:lpstr>
      <vt:lpstr>Browning and Field’s analysis of the great Storm</vt:lpstr>
      <vt:lpstr>Windstorm Jeanette, 27 October 2002</vt:lpstr>
      <vt:lpstr>Cloud head passing over UK</vt:lpstr>
      <vt:lpstr>Observations at Aberystwyth: VHF wind profiler and surface met</vt:lpstr>
      <vt:lpstr>Observations at Cardington</vt:lpstr>
      <vt:lpstr>Effect of boundary layer</vt:lpstr>
      <vt:lpstr>Summary of Boundary Layer</vt:lpstr>
      <vt:lpstr>References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Sting Jets</dc:title>
  <dc:creator>Vaughan</dc:creator>
  <cp:lastModifiedBy>Vaughan</cp:lastModifiedBy>
  <cp:revision>6</cp:revision>
  <dcterms:created xsi:type="dcterms:W3CDTF">2012-05-22T07:44:43Z</dcterms:created>
  <dcterms:modified xsi:type="dcterms:W3CDTF">2012-05-23T15:29:31Z</dcterms:modified>
</cp:coreProperties>
</file>