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6"/>
  </p:notesMasterIdLst>
  <p:sldIdLst>
    <p:sldId id="527" r:id="rId2"/>
    <p:sldId id="550" r:id="rId3"/>
    <p:sldId id="537" r:id="rId4"/>
    <p:sldId id="529" r:id="rId5"/>
    <p:sldId id="551" r:id="rId6"/>
    <p:sldId id="538" r:id="rId7"/>
    <p:sldId id="539" r:id="rId8"/>
    <p:sldId id="540" r:id="rId9"/>
    <p:sldId id="530" r:id="rId10"/>
    <p:sldId id="532" r:id="rId11"/>
    <p:sldId id="531" r:id="rId12"/>
    <p:sldId id="544" r:id="rId13"/>
    <p:sldId id="542" r:id="rId14"/>
    <p:sldId id="535" r:id="rId15"/>
    <p:sldId id="554" r:id="rId16"/>
    <p:sldId id="533" r:id="rId17"/>
    <p:sldId id="534" r:id="rId18"/>
    <p:sldId id="545" r:id="rId19"/>
    <p:sldId id="546" r:id="rId20"/>
    <p:sldId id="547" r:id="rId21"/>
    <p:sldId id="549" r:id="rId22"/>
    <p:sldId id="555" r:id="rId23"/>
    <p:sldId id="536" r:id="rId24"/>
    <p:sldId id="553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CCFC"/>
    <a:srgbClr val="A5A5A5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84DB1F-8871-F947-95D1-B8F1B3A9F269}" v="1529" dt="2020-12-14T15:29:36.2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929F9F4-4A8F-4326-A1B4-22849713DDAB}" styleName="Stile scuro 1 - Color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54"/>
    <p:restoredTop sz="87452"/>
  </p:normalViewPr>
  <p:slideViewPr>
    <p:cSldViewPr snapToGrid="0" snapToObjects="1" showGuides="1">
      <p:cViewPr varScale="1">
        <p:scale>
          <a:sx n="61" d="100"/>
          <a:sy n="61" d="100"/>
        </p:scale>
        <p:origin x="224" y="1376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91" d="100"/>
          <a:sy n="91" d="100"/>
        </p:scale>
        <p:origin x="4192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400" b="1" i="0" u="none" strike="noStrike" baseline="0">
                <a:effectLst/>
              </a:rPr>
              <a:t>P</a:t>
            </a:r>
            <a:r>
              <a:rPr lang="it-IT" sz="2400" b="1"/>
              <a:t>recipitation products FSE% annual trend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Foglio1!$B$6</c:f>
              <c:strCache>
                <c:ptCount val="1"/>
                <c:pt idx="0">
                  <c:v>P-IN-SSMIS</c:v>
                </c:pt>
              </c:strCache>
            </c:strRef>
          </c:tx>
          <c:spPr>
            <a:ln w="50800" cap="rnd">
              <a:solidFill>
                <a:srgbClr val="7030A0"/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rgbClr val="7030A0"/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cat>
            <c:numRef>
              <c:f>Foglio1!$C$5:$F$5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Foglio1!$C$6:$F$6</c:f>
              <c:numCache>
                <c:formatCode>General</c:formatCode>
                <c:ptCount val="4"/>
                <c:pt idx="0">
                  <c:v>144</c:v>
                </c:pt>
                <c:pt idx="1">
                  <c:v>146</c:v>
                </c:pt>
                <c:pt idx="2">
                  <c:v>133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88-F94D-B0A8-A14C2D700176}"/>
            </c:ext>
          </c:extLst>
        </c:ser>
        <c:ser>
          <c:idx val="1"/>
          <c:order val="1"/>
          <c:tx>
            <c:strRef>
              <c:f>Foglio1!$B$7</c:f>
              <c:strCache>
                <c:ptCount val="1"/>
                <c:pt idx="0">
                  <c:v>P-IN-MHS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chemeClr val="accent2"/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cat>
            <c:numRef>
              <c:f>Foglio1!$C$5:$F$5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Foglio1!$C$7:$F$7</c:f>
              <c:numCache>
                <c:formatCode>General</c:formatCode>
                <c:ptCount val="4"/>
                <c:pt idx="0">
                  <c:v>118</c:v>
                </c:pt>
                <c:pt idx="1">
                  <c:v>117</c:v>
                </c:pt>
                <c:pt idx="2">
                  <c:v>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988-F94D-B0A8-A14C2D700176}"/>
            </c:ext>
          </c:extLst>
        </c:ser>
        <c:ser>
          <c:idx val="2"/>
          <c:order val="2"/>
          <c:tx>
            <c:strRef>
              <c:f>Foglio1!$B$8</c:f>
              <c:strCache>
                <c:ptCount val="1"/>
                <c:pt idx="0">
                  <c:v>P-IN-SEVIRI</c:v>
                </c:pt>
              </c:strCache>
            </c:strRef>
          </c:tx>
          <c:spPr>
            <a:ln w="50800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rgbClr val="0070C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Foglio1!$C$5:$F$5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Foglio1!$C$8:$F$8</c:f>
              <c:numCache>
                <c:formatCode>General</c:formatCode>
                <c:ptCount val="4"/>
                <c:pt idx="0">
                  <c:v>138</c:v>
                </c:pt>
                <c:pt idx="1">
                  <c:v>129</c:v>
                </c:pt>
                <c:pt idx="2">
                  <c:v>148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988-F94D-B0A8-A14C2D700176}"/>
            </c:ext>
          </c:extLst>
        </c:ser>
        <c:ser>
          <c:idx val="3"/>
          <c:order val="3"/>
          <c:tx>
            <c:strRef>
              <c:f>Foglio1!$B$9</c:f>
              <c:strCache>
                <c:ptCount val="1"/>
                <c:pt idx="0">
                  <c:v>P-AC-SEVIRI</c:v>
                </c:pt>
              </c:strCache>
            </c:strRef>
          </c:tx>
          <c:spPr>
            <a:ln w="508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rgbClr val="002060"/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cat>
            <c:numRef>
              <c:f>Foglio1!$C$5:$F$5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Foglio1!$C$9:$F$9</c:f>
              <c:numCache>
                <c:formatCode>General</c:formatCode>
                <c:ptCount val="4"/>
                <c:pt idx="0">
                  <c:v>147</c:v>
                </c:pt>
                <c:pt idx="1">
                  <c:v>133</c:v>
                </c:pt>
                <c:pt idx="2">
                  <c:v>187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988-F94D-B0A8-A14C2D700176}"/>
            </c:ext>
          </c:extLst>
        </c:ser>
        <c:ser>
          <c:idx val="4"/>
          <c:order val="4"/>
          <c:tx>
            <c:strRef>
              <c:f>Foglio1!$B$10</c:f>
              <c:strCache>
                <c:ptCount val="1"/>
                <c:pt idx="0">
                  <c:v>P-IN-SEVIRI-CO</c:v>
                </c:pt>
              </c:strCache>
            </c:strRef>
          </c:tx>
          <c:spPr>
            <a:ln w="50800" cap="rnd">
              <a:solidFill>
                <a:srgbClr val="FF0000"/>
              </a:solidFill>
              <a:miter lim="800000"/>
            </a:ln>
            <a:effectLst/>
          </c:spPr>
          <c:marker>
            <c:symbol val="diamond"/>
            <c:size val="8"/>
            <c:spPr>
              <a:solidFill>
                <a:srgbClr val="FF0000"/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cat>
            <c:numRef>
              <c:f>Foglio1!$C$5:$F$5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Foglio1!$C$10:$F$10</c:f>
              <c:numCache>
                <c:formatCode>General</c:formatCode>
                <c:ptCount val="4"/>
                <c:pt idx="0">
                  <c:v>182</c:v>
                </c:pt>
                <c:pt idx="1">
                  <c:v>145</c:v>
                </c:pt>
                <c:pt idx="2">
                  <c:v>155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988-F94D-B0A8-A14C2D7001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424783"/>
        <c:axId val="150426431"/>
      </c:lineChart>
      <c:catAx>
        <c:axId val="150424783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400" b="1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0426431"/>
        <c:crosses val="autoZero"/>
        <c:auto val="1"/>
        <c:lblAlgn val="ctr"/>
        <c:lblOffset val="0"/>
        <c:noMultiLvlLbl val="0"/>
      </c:catAx>
      <c:valAx>
        <c:axId val="150426431"/>
        <c:scaling>
          <c:orientation val="minMax"/>
          <c:max val="300"/>
          <c:min val="100"/>
        </c:scaling>
        <c:delete val="0"/>
        <c:axPos val="l"/>
        <c:majorGridlines>
          <c:spPr>
            <a:ln w="6350" cap="flat" cmpd="sng" algn="ctr">
              <a:solidFill>
                <a:schemeClr val="tx1">
                  <a:alpha val="48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0424783"/>
        <c:crosses val="autoZero"/>
        <c:crossBetween val="between"/>
        <c:minorUnit val="10"/>
      </c:valAx>
      <c:spPr>
        <a:gradFill>
          <a:gsLst>
            <a:gs pos="0">
              <a:srgbClr val="FF0000"/>
            </a:gs>
            <a:gs pos="45000">
              <a:srgbClr val="FFFF00">
                <a:alpha val="38000"/>
              </a:srgbClr>
            </a:gs>
            <a:gs pos="23000">
              <a:srgbClr val="FFC000"/>
            </a:gs>
            <a:gs pos="76000">
              <a:srgbClr val="00B050">
                <a:alpha val="88000"/>
              </a:srgbClr>
            </a:gs>
            <a:gs pos="55000">
              <a:srgbClr val="00B0F0">
                <a:alpha val="69000"/>
              </a:srgbClr>
            </a:gs>
            <a:gs pos="100000">
              <a:srgbClr val="00B050"/>
            </a:gs>
          </a:gsLst>
          <a:lin ang="5400000" scaled="1"/>
        </a:gradFill>
        <a:ln>
          <a:noFill/>
        </a:ln>
        <a:effectLst/>
      </c:spPr>
    </c:plotArea>
    <c:legend>
      <c:legendPos val="t"/>
      <c:overlay val="0"/>
      <c:spPr>
        <a:solidFill>
          <a:schemeClr val="bg2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D6939-150C-6F4B-95E6-31EAE561AE4E}" type="datetimeFigureOut">
              <a:rPr lang="it-IT" smtClean="0"/>
              <a:t>16/12/20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0E2ED-775C-FE4D-B6A3-F9011D2F4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25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371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26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167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3314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848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4194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963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0591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856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937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9830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40564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2124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3302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223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017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2000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609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3100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739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8363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701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7857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E2ED-775C-FE4D-B6A3-F9011D2F42A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887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natura, esterni, tramonto, acqua&#10;&#10;Descrizione generata automaticamente">
            <a:extLst>
              <a:ext uri="{FF2B5EF4-FFF2-40B4-BE49-F238E27FC236}">
                <a16:creationId xmlns:a16="http://schemas.microsoft.com/office/drawing/2014/main" id="{93B6F34A-38D5-4543-B562-15EFABDAF5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0443" y="-31578"/>
            <a:ext cx="13454815" cy="346057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7246707" y="6482471"/>
            <a:ext cx="2422807" cy="365125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068906" y="6482471"/>
            <a:ext cx="1608083" cy="365125"/>
          </a:xfrm>
        </p:spPr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7F002EA-EC4E-3549-B644-456889B14E54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23921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natura, esterni, tramonto, acqua&#10;&#10;Descrizione generata automaticamente">
            <a:extLst>
              <a:ext uri="{FF2B5EF4-FFF2-40B4-BE49-F238E27FC236}">
                <a16:creationId xmlns:a16="http://schemas.microsoft.com/office/drawing/2014/main" id="{9C9EF4C3-91F9-734C-B98B-B1C4AC77E9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929" b="6324"/>
          <a:stretch/>
        </p:blipFill>
        <p:spPr>
          <a:xfrm>
            <a:off x="-143047" y="-587832"/>
            <a:ext cx="12478093" cy="173082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35666" y="274638"/>
            <a:ext cx="8746733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5229D23-ADF6-E84D-A7D7-03F6BB6CB599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D6DBDDD-0120-624F-8E0F-35FB19EC36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1599CBE1-FE74-AB41-9E25-F385095B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6707" y="6482471"/>
            <a:ext cx="2422807" cy="365125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id="{3C4073B5-2F29-914D-9706-D07360E9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8906" y="6482471"/>
            <a:ext cx="1608083" cy="365125"/>
          </a:xfrm>
        </p:spPr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34071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361256-683F-E040-A367-FAE458875F05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EE220C1-BDA7-6F42-9570-803415F964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B374734F-8ADF-BB4C-9C06-1AF7969B6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6707" y="6482471"/>
            <a:ext cx="2422807" cy="365125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1FB87A2B-CAC8-B74D-B67E-532E3A15B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8906" y="6482471"/>
            <a:ext cx="1608083" cy="365125"/>
          </a:xfrm>
        </p:spPr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084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natura, esterni, tramonto, acqua&#10;&#10;Descrizione generata automaticamente">
            <a:extLst>
              <a:ext uri="{FF2B5EF4-FFF2-40B4-BE49-F238E27FC236}">
                <a16:creationId xmlns:a16="http://schemas.microsoft.com/office/drawing/2014/main" id="{A67F3378-B696-A34C-A2F2-75BE703B0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929" b="6324"/>
          <a:stretch/>
        </p:blipFill>
        <p:spPr>
          <a:xfrm>
            <a:off x="-143047" y="-587832"/>
            <a:ext cx="12478093" cy="173082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20536" y="274638"/>
            <a:ext cx="8661863" cy="634082"/>
          </a:xfrm>
        </p:spPr>
        <p:txBody>
          <a:bodyPr/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052737"/>
            <a:ext cx="10972800" cy="507342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DD7444-0476-1940-A435-0CD9953CF6F3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EC389CE-F5F6-9748-97EC-37F222AB24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4AF89FB9-2B91-9248-8F6C-CD1317FA5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6707" y="6482471"/>
            <a:ext cx="2422807" cy="365125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id="{AA81D5D6-7677-7E40-B8D8-BE80104D1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8906" y="6482471"/>
            <a:ext cx="1608083" cy="365125"/>
          </a:xfrm>
        </p:spPr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8606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836BF3B-D70D-D040-8D94-86647051AC75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3E60E4B-0A75-F640-AAC7-BB1C2551CF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4C29A350-B0CD-9D4B-867C-EF853C192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6707" y="6482471"/>
            <a:ext cx="2422807" cy="365125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76A932E0-A58C-264F-B6D2-EB212008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8906" y="6482471"/>
            <a:ext cx="1608083" cy="365125"/>
          </a:xfrm>
        </p:spPr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0682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natura, esterni, tramonto, acqua&#10;&#10;Descrizione generata automaticamente">
            <a:extLst>
              <a:ext uri="{FF2B5EF4-FFF2-40B4-BE49-F238E27FC236}">
                <a16:creationId xmlns:a16="http://schemas.microsoft.com/office/drawing/2014/main" id="{2627831B-2512-7A4E-9261-4E9A60CF5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929" b="6324"/>
          <a:stretch/>
        </p:blipFill>
        <p:spPr>
          <a:xfrm>
            <a:off x="-143047" y="-587832"/>
            <a:ext cx="12478093" cy="173082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45942" y="274638"/>
            <a:ext cx="873645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7CB700A-D98F-CA42-A489-F300A31589B0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CD19002-BBD5-584A-9AA0-0A9D3283CA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8682D9BB-2F2D-C747-8F5B-74A27545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6707" y="6482471"/>
            <a:ext cx="2422807" cy="365125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C4AE3D02-15CB-274E-8CB7-AD60EF283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8906" y="6482471"/>
            <a:ext cx="1608083" cy="365125"/>
          </a:xfrm>
        </p:spPr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76651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natura, esterni, tramonto, acqua&#10;&#10;Descrizione generata automaticamente">
            <a:extLst>
              <a:ext uri="{FF2B5EF4-FFF2-40B4-BE49-F238E27FC236}">
                <a16:creationId xmlns:a16="http://schemas.microsoft.com/office/drawing/2014/main" id="{DCDB2F06-252F-514D-8264-8DF087E1C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929" b="6324"/>
          <a:stretch/>
        </p:blipFill>
        <p:spPr>
          <a:xfrm>
            <a:off x="-143047" y="-587832"/>
            <a:ext cx="12478093" cy="173082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30876" y="274638"/>
            <a:ext cx="855152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E40D1C7-B8EA-A041-8C1F-2E90A56D3FD5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B88C23B-B83A-424E-BF34-34B3FC7F04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ECD82D37-0101-2A45-B5F2-B8439CFE4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6707" y="6482471"/>
            <a:ext cx="2422807" cy="365125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40C57E80-D0ED-8C4F-9BB9-1911CEFD9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8906" y="6482471"/>
            <a:ext cx="1608083" cy="365125"/>
          </a:xfrm>
        </p:spPr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1304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natura, esterni, tramonto, acqua&#10;&#10;Descrizione generata automaticamente">
            <a:extLst>
              <a:ext uri="{FF2B5EF4-FFF2-40B4-BE49-F238E27FC236}">
                <a16:creationId xmlns:a16="http://schemas.microsoft.com/office/drawing/2014/main" id="{28BDE1EC-91EC-7745-8108-51C4ECE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929" b="6324"/>
          <a:stretch/>
        </p:blipFill>
        <p:spPr>
          <a:xfrm>
            <a:off x="-143047" y="-587832"/>
            <a:ext cx="12478093" cy="173082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30876" y="274638"/>
            <a:ext cx="8551524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40DB544-F053-CF4E-ACD5-EDE09888B4A9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E6461D2-C21C-0649-9C6C-CB80960394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2AF57DC5-CA0C-AB48-9AA5-D9A65A73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6707" y="6482471"/>
            <a:ext cx="2422807" cy="365125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3E91CDEA-A6B0-3D4B-A053-041B5A05D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8906" y="6482471"/>
            <a:ext cx="1608083" cy="365125"/>
          </a:xfrm>
        </p:spPr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7648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344453E2-8AEB-0146-B79F-D9CC185BEBCD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4CD4B2A-06C4-E547-95A6-6BCDC71591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22AFA49C-B35A-C24F-A466-AF565D43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6707" y="6482471"/>
            <a:ext cx="2422807" cy="365125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2223FB9C-3C40-BC42-87B1-1CC192C32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8906" y="6482471"/>
            <a:ext cx="1608083" cy="365125"/>
          </a:xfrm>
        </p:spPr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44383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1129888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2455524"/>
            <a:ext cx="4011084" cy="36706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48AE23C-E916-B34D-8DC3-0A4B6FF02642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A0F420C-AF05-4E48-A581-E0046851D1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F09FE721-5E74-1A43-9796-099FB9E42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6707" y="6482471"/>
            <a:ext cx="2422807" cy="365125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id="{B581793E-53A9-7B4E-8634-B140E07E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8906" y="6482471"/>
            <a:ext cx="1608083" cy="365125"/>
          </a:xfrm>
        </p:spPr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299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F169DD9-4663-674A-B189-5790493BF088}"/>
              </a:ext>
            </a:extLst>
          </p:cNvPr>
          <p:cNvSpPr txBox="1"/>
          <p:nvPr userDrawn="1"/>
        </p:nvSpPr>
        <p:spPr>
          <a:xfrm>
            <a:off x="239350" y="6453336"/>
            <a:ext cx="672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Week | </a:t>
            </a:r>
            <a:r>
              <a:rPr lang="it-IT" sz="2000" dirty="0" err="1"/>
              <a:t>EUMETrain</a:t>
            </a:r>
            <a:r>
              <a:rPr lang="it-IT" sz="2000" dirty="0"/>
              <a:t> | 14-18 </a:t>
            </a:r>
            <a:r>
              <a:rPr lang="it-IT" sz="2000" dirty="0" err="1"/>
              <a:t>December</a:t>
            </a:r>
            <a:r>
              <a:rPr lang="it-IT" sz="2000" dirty="0"/>
              <a:t> 2020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89AD3FB-CDBD-B049-9082-058B87BD0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900" y="92462"/>
            <a:ext cx="2831637" cy="943879"/>
          </a:xfrm>
          <a:prstGeom prst="rect">
            <a:avLst/>
          </a:prstGeom>
        </p:spPr>
      </p:pic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7C6695AD-5B3A-154E-8C2F-779B113B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6707" y="6482471"/>
            <a:ext cx="2422807" cy="365125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id="{6F27E341-1D2C-AF47-AE14-7E49F9494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8906" y="6482471"/>
            <a:ext cx="1608083" cy="365125"/>
          </a:xfrm>
        </p:spPr>
        <p:txBody>
          <a:bodyPr/>
          <a:lstStyle/>
          <a:p>
            <a:fld id="{15C50341-29A1-497D-86B7-D71D0DD32BE0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7081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4299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50341-29A1-497D-86B7-D71D0DD32BE0}" type="slidenum">
              <a:rPr lang="de-AT" smtClean="0"/>
              <a:t>‹N›</a:t>
            </a:fld>
            <a:endParaRPr lang="de-AT" dirty="0"/>
          </a:p>
        </p:txBody>
      </p:sp>
      <p:sp>
        <p:nvSpPr>
          <p:cNvPr id="8" name="Segnaposto data 3"/>
          <p:cNvSpPr txBox="1">
            <a:spLocks/>
          </p:cNvSpPr>
          <p:nvPr/>
        </p:nvSpPr>
        <p:spPr>
          <a:xfrm>
            <a:off x="527381" y="6448252"/>
            <a:ext cx="8928992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noProof="0" dirty="0"/>
          </a:p>
        </p:txBody>
      </p:sp>
      <p:sp>
        <p:nvSpPr>
          <p:cNvPr id="12" name="Rettangolo 11"/>
          <p:cNvSpPr/>
          <p:nvPr/>
        </p:nvSpPr>
        <p:spPr>
          <a:xfrm flipV="1">
            <a:off x="335360" y="6381329"/>
            <a:ext cx="11329259" cy="45719"/>
          </a:xfrm>
          <a:prstGeom prst="rect">
            <a:avLst/>
          </a:prstGeom>
          <a:solidFill>
            <a:srgbClr val="5B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3" name="Rettangolo 12"/>
          <p:cNvSpPr/>
          <p:nvPr/>
        </p:nvSpPr>
        <p:spPr>
          <a:xfrm>
            <a:off x="335360" y="6453337"/>
            <a:ext cx="9601067" cy="45719"/>
          </a:xfrm>
          <a:prstGeom prst="rect">
            <a:avLst/>
          </a:prstGeom>
          <a:solidFill>
            <a:srgbClr val="00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5" name="Rettangolo 14"/>
          <p:cNvSpPr/>
          <p:nvPr/>
        </p:nvSpPr>
        <p:spPr>
          <a:xfrm>
            <a:off x="335360" y="6309321"/>
            <a:ext cx="864096" cy="50805"/>
          </a:xfrm>
          <a:prstGeom prst="rect">
            <a:avLst/>
          </a:prstGeom>
          <a:solidFill>
            <a:srgbClr val="00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6" name="Rettangolo 15"/>
          <p:cNvSpPr/>
          <p:nvPr/>
        </p:nvSpPr>
        <p:spPr>
          <a:xfrm>
            <a:off x="335360" y="6237313"/>
            <a:ext cx="384043" cy="46313"/>
          </a:xfrm>
          <a:prstGeom prst="rect">
            <a:avLst/>
          </a:prstGeom>
          <a:solidFill>
            <a:srgbClr val="5B7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1CD37A-FED8-F24F-91E6-4DBBD8A47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Marco.Petracca@protezionecivile.it (DPC)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165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4.tiff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emf"/><Relationship Id="rId3" Type="http://schemas.openxmlformats.org/officeDocument/2006/relationships/chart" Target="../charts/chart1.xml"/><Relationship Id="rId7" Type="http://schemas.microsoft.com/office/2017/06/relationships/model3d" Target="../media/model3d4.glb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microsoft.com/office/2017/06/relationships/model3d" Target="../media/model3d6.glb"/><Relationship Id="rId5" Type="http://schemas.microsoft.com/office/2017/06/relationships/model3d" Target="../media/model3d3.glb"/><Relationship Id="rId15" Type="http://schemas.openxmlformats.org/officeDocument/2006/relationships/image" Target="../media/image42.tiff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17/06/relationships/model3d" Target="../media/model3d5.glb"/><Relationship Id="rId14" Type="http://schemas.openxmlformats.org/officeDocument/2006/relationships/image" Target="../media/image4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25.jpeg"/><Relationship Id="rId4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25.jpeg"/><Relationship Id="rId4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gif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tif"/><Relationship Id="rId5" Type="http://schemas.openxmlformats.org/officeDocument/2006/relationships/image" Target="../media/image58.tif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ti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7/06/relationships/model3d" Target="../media/model3d7.glb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Silvia.Puca@protezionecivile.it" TargetMode="External"/><Relationship Id="rId3" Type="http://schemas.openxmlformats.org/officeDocument/2006/relationships/hyperlink" Target="http://hsaf.meteoam.it/" TargetMode="External"/><Relationship Id="rId7" Type="http://schemas.openxmlformats.org/officeDocument/2006/relationships/hyperlink" Target="mailto:Marco.Petracca@protezionecivile.it" TargetMode="External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11" Type="http://schemas.microsoft.com/office/2017/06/relationships/model3d" Target="../media/model3d9.glb"/><Relationship Id="rId5" Type="http://schemas.openxmlformats.org/officeDocument/2006/relationships/image" Target="../media/image64.tiff"/><Relationship Id="rId10" Type="http://schemas.openxmlformats.org/officeDocument/2006/relationships/image" Target="../media/image66.png"/><Relationship Id="rId4" Type="http://schemas.openxmlformats.org/officeDocument/2006/relationships/image" Target="../media/image63.tiff"/><Relationship Id="rId9" Type="http://schemas.microsoft.com/office/2017/06/relationships/model3d" Target="../media/model3d8.glb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tiff"/><Relationship Id="rId11" Type="http://schemas.openxmlformats.org/officeDocument/2006/relationships/image" Target="../media/image16.png"/><Relationship Id="rId5" Type="http://schemas.openxmlformats.org/officeDocument/2006/relationships/image" Target="../media/image10.tiff"/><Relationship Id="rId10" Type="http://schemas.openxmlformats.org/officeDocument/2006/relationships/image" Target="../media/image15.tiff"/><Relationship Id="rId4" Type="http://schemas.openxmlformats.org/officeDocument/2006/relationships/image" Target="../media/image9.tiff"/><Relationship Id="rId9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289F5F-0ECE-B44C-A269-F2F239C48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069432"/>
            <a:ext cx="10363200" cy="2148169"/>
          </a:xfrm>
        </p:spPr>
        <p:txBody>
          <a:bodyPr/>
          <a:lstStyle/>
          <a:p>
            <a:r>
              <a:rPr lang="it-IT" sz="4000" b="1" dirty="0" err="1"/>
              <a:t>Precipitation</a:t>
            </a:r>
            <a:r>
              <a:rPr lang="it-IT" sz="4000" b="1" dirty="0"/>
              <a:t> </a:t>
            </a:r>
            <a:r>
              <a:rPr lang="it-IT" sz="4000" b="1" dirty="0" err="1"/>
              <a:t>products</a:t>
            </a:r>
            <a:r>
              <a:rPr lang="it-IT" sz="4000" b="1" dirty="0"/>
              <a:t> </a:t>
            </a:r>
            <a:r>
              <a:rPr lang="it-IT" sz="4000" b="1" dirty="0" err="1"/>
              <a:t>comparison</a:t>
            </a:r>
            <a:r>
              <a:rPr lang="it-IT" sz="4000" b="1" dirty="0"/>
              <a:t> </a:t>
            </a:r>
            <a:br>
              <a:rPr lang="it-IT" sz="4000" b="1" dirty="0"/>
            </a:br>
            <a:r>
              <a:rPr lang="it-IT" sz="4000" b="1" dirty="0"/>
              <a:t>over </a:t>
            </a:r>
            <a:r>
              <a:rPr lang="it-IT" sz="4000" b="1" dirty="0" err="1"/>
              <a:t>European</a:t>
            </a:r>
            <a:r>
              <a:rPr lang="it-IT" sz="4000" b="1" dirty="0"/>
              <a:t> and </a:t>
            </a:r>
            <a:r>
              <a:rPr lang="it-IT" sz="4000" b="1" dirty="0" err="1"/>
              <a:t>African</a:t>
            </a:r>
            <a:r>
              <a:rPr lang="it-IT" sz="4000" b="1" dirty="0"/>
              <a:t> </a:t>
            </a:r>
            <a:r>
              <a:rPr lang="it-IT" sz="4000" b="1" dirty="0" err="1"/>
              <a:t>areas</a:t>
            </a:r>
            <a:r>
              <a:rPr lang="it-IT" sz="4000" b="1" dirty="0"/>
              <a:t>: </a:t>
            </a:r>
            <a:br>
              <a:rPr lang="it-IT" sz="4000" b="1" dirty="0"/>
            </a:br>
            <a:r>
              <a:rPr lang="it-IT" sz="4000" b="1" dirty="0" err="1"/>
              <a:t>methodology</a:t>
            </a:r>
            <a:r>
              <a:rPr lang="it-IT" sz="4000" b="1" dirty="0"/>
              <a:t> and data </a:t>
            </a:r>
            <a:r>
              <a:rPr lang="it-IT" sz="4000" b="1" dirty="0" err="1"/>
              <a:t>used</a:t>
            </a:r>
            <a:endParaRPr lang="it-IT" sz="4000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CB99296-15BE-A74F-88FC-B7B265CBD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786014"/>
            <a:ext cx="8534400" cy="1752600"/>
          </a:xfrm>
        </p:spPr>
        <p:txBody>
          <a:bodyPr>
            <a:normAutofit fontScale="92500" lnSpcReduction="10000"/>
          </a:bodyPr>
          <a:lstStyle/>
          <a:p>
            <a:r>
              <a:rPr lang="it-IT" u="sng" dirty="0"/>
              <a:t>Marco Petracca</a:t>
            </a:r>
            <a:r>
              <a:rPr lang="it-IT" dirty="0"/>
              <a:t>, Silvia </a:t>
            </a:r>
            <a:r>
              <a:rPr lang="it-IT" dirty="0" err="1"/>
              <a:t>Puca</a:t>
            </a:r>
            <a:endParaRPr lang="it-IT" dirty="0"/>
          </a:p>
          <a:p>
            <a:r>
              <a:rPr lang="it-IT" i="1" dirty="0"/>
              <a:t>DPC (</a:t>
            </a:r>
            <a:r>
              <a:rPr lang="it-IT" i="1" dirty="0" err="1"/>
              <a:t>Italy</a:t>
            </a:r>
            <a:r>
              <a:rPr lang="it-IT" i="1" dirty="0"/>
              <a:t>)</a:t>
            </a:r>
          </a:p>
          <a:p>
            <a:r>
              <a:rPr lang="it-IT" dirty="0" err="1"/>
              <a:t>Jan</a:t>
            </a:r>
            <a:r>
              <a:rPr lang="it-IT" dirty="0"/>
              <a:t> </a:t>
            </a:r>
            <a:r>
              <a:rPr lang="it-IT" dirty="0" err="1"/>
              <a:t>Kanak</a:t>
            </a:r>
            <a:endParaRPr lang="it-IT" dirty="0"/>
          </a:p>
          <a:p>
            <a:r>
              <a:rPr lang="it-IT" i="1" dirty="0"/>
              <a:t>SHMU (</a:t>
            </a:r>
            <a:r>
              <a:rPr lang="it-IT" i="1" dirty="0" err="1"/>
              <a:t>Slovakia</a:t>
            </a:r>
            <a:r>
              <a:rPr lang="it-IT" i="1" dirty="0"/>
              <a:t>)</a:t>
            </a:r>
          </a:p>
          <a:p>
            <a:r>
              <a:rPr lang="it-IT" dirty="0"/>
              <a:t>and </a:t>
            </a:r>
            <a:r>
              <a:rPr lang="it-IT" b="1" dirty="0" err="1"/>
              <a:t>Quality</a:t>
            </a:r>
            <a:r>
              <a:rPr lang="it-IT" b="1" dirty="0"/>
              <a:t> </a:t>
            </a:r>
            <a:r>
              <a:rPr lang="it-IT" b="1" dirty="0" err="1"/>
              <a:t>Assessment</a:t>
            </a:r>
            <a:r>
              <a:rPr lang="it-IT" b="1" dirty="0"/>
              <a:t> Cluster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6C02AD0-F714-A249-AC82-CF92305908D2}"/>
              </a:ext>
            </a:extLst>
          </p:cNvPr>
          <p:cNvSpPr/>
          <p:nvPr/>
        </p:nvSpPr>
        <p:spPr>
          <a:xfrm>
            <a:off x="10066939" y="6462910"/>
            <a:ext cx="1640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>
                <a:solidFill>
                  <a:srgbClr val="002060"/>
                </a:solidFill>
              </a:rPr>
              <a:t>Marco Petracca</a:t>
            </a:r>
            <a:endParaRPr lang="it-IT" i="1" dirty="0">
              <a:solidFill>
                <a:srgbClr val="00206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2C0F9D6-8416-414D-8ADA-4FCADC8E1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053" y="3705855"/>
            <a:ext cx="1678018" cy="130909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DC12DB3-EDB2-AA43-A0B6-1F9A86B2F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687" y="4538773"/>
            <a:ext cx="1997203" cy="114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20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0DC63F-D23C-5140-9A91-41B13541E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Validation</a:t>
            </a:r>
            <a:r>
              <a:rPr lang="it-IT" dirty="0"/>
              <a:t> over Europe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6ECE96-A571-F443-B853-ACAC56090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7C5015-941C-8D43-A00D-351CF3E1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10</a:t>
            </a:fld>
            <a:endParaRPr lang="de-A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DE9AE51-713F-8A48-9D0D-288B93BEABCF}"/>
              </a:ext>
            </a:extLst>
          </p:cNvPr>
          <p:cNvSpPr txBox="1"/>
          <p:nvPr/>
        </p:nvSpPr>
        <p:spPr>
          <a:xfrm>
            <a:off x="6458995" y="1894579"/>
            <a:ext cx="1722980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/>
              <a:t>European</a:t>
            </a:r>
            <a:r>
              <a:rPr lang="it-IT" sz="2000" b="1" dirty="0"/>
              <a:t> area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272ED44-8296-544C-A746-0B421BFD1513}"/>
              </a:ext>
            </a:extLst>
          </p:cNvPr>
          <p:cNvSpPr txBox="1"/>
          <p:nvPr/>
        </p:nvSpPr>
        <p:spPr>
          <a:xfrm>
            <a:off x="7676973" y="2527093"/>
            <a:ext cx="2342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European ground data:</a:t>
            </a:r>
          </a:p>
          <a:p>
            <a:pPr algn="ctr"/>
            <a:r>
              <a:rPr lang="en-US" b="1" dirty="0"/>
              <a:t>radars</a:t>
            </a:r>
            <a:r>
              <a:rPr lang="en-US" dirty="0"/>
              <a:t> and </a:t>
            </a:r>
            <a:r>
              <a:rPr lang="en-US" b="1" dirty="0"/>
              <a:t>raingauges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9E8C58A-1AB9-8747-866B-1C40B4351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18" t="15333" r="9241" b="41975"/>
          <a:stretch/>
        </p:blipFill>
        <p:spPr>
          <a:xfrm>
            <a:off x="7066008" y="3199859"/>
            <a:ext cx="3321457" cy="136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1181F36-7562-F94B-99E6-69D85E247E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974" y="4271569"/>
            <a:ext cx="2061973" cy="15716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FD0DA75-59A0-4544-B90D-007CDBE1EA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1123" y="1221974"/>
            <a:ext cx="3706689" cy="4796891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FFD7ACA-1721-FA48-9CA5-B9A8BAAF4BD1}"/>
              </a:ext>
            </a:extLst>
          </p:cNvPr>
          <p:cNvSpPr/>
          <p:nvPr/>
        </p:nvSpPr>
        <p:spPr>
          <a:xfrm>
            <a:off x="2902317" y="3295649"/>
            <a:ext cx="2381249" cy="18383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C0C35D0-3FEF-DE4F-9932-8B25604A69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98" t="43593" r="9198" b="18468"/>
          <a:stretch/>
        </p:blipFill>
        <p:spPr>
          <a:xfrm>
            <a:off x="2064248" y="2720523"/>
            <a:ext cx="3970346" cy="3012766"/>
          </a:xfrm>
          <a:prstGeom prst="rect">
            <a:avLst/>
          </a:prstGeom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31EEFD3-C216-0F40-80C7-F0758FC767CD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550695" y="2094634"/>
            <a:ext cx="908300" cy="9154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51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FA0126-538B-FF4C-B465-5E96B8CF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ground</a:t>
            </a:r>
            <a:r>
              <a:rPr lang="it-IT" dirty="0"/>
              <a:t> data: </a:t>
            </a:r>
            <a:r>
              <a:rPr lang="it-IT" dirty="0" err="1"/>
              <a:t>raingauges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E5FA53-D9CE-194B-BD79-689FB9DE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3B2D04-64CF-4D4E-AA8C-9AEE92B1F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11</a:t>
            </a:fld>
            <a:endParaRPr lang="de-AT"/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4149DCA9-FF49-A543-A921-A3A0664B7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4226" y="3268788"/>
            <a:ext cx="5769896" cy="306485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8DAE2BD-1BB8-D942-8AC1-A215009BF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52" y="5941422"/>
            <a:ext cx="3631122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002060"/>
                </a:solidFill>
                <a:latin typeface="Arial" charset="0"/>
              </a:rPr>
              <a:t>More </a:t>
            </a:r>
            <a:r>
              <a:rPr lang="it-IT" altLang="it-IT" sz="2000" b="1" dirty="0" err="1">
                <a:solidFill>
                  <a:srgbClr val="002060"/>
                </a:solidFill>
                <a:latin typeface="Arial" charset="0"/>
              </a:rPr>
              <a:t>than</a:t>
            </a:r>
            <a:r>
              <a:rPr lang="it-IT" altLang="it-IT" sz="2000" b="1" dirty="0">
                <a:solidFill>
                  <a:srgbClr val="002060"/>
                </a:solidFill>
                <a:latin typeface="Arial" charset="0"/>
              </a:rPr>
              <a:t> 8,000 </a:t>
            </a:r>
            <a:r>
              <a:rPr lang="it-IT" altLang="it-IT" sz="2000" b="1" dirty="0" err="1">
                <a:solidFill>
                  <a:srgbClr val="002060"/>
                </a:solidFill>
                <a:latin typeface="Arial" charset="0"/>
              </a:rPr>
              <a:t>rain</a:t>
            </a:r>
            <a:r>
              <a:rPr lang="it-IT" altLang="it-IT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it-IT" altLang="it-IT" sz="2000" b="1" dirty="0" err="1">
                <a:solidFill>
                  <a:srgbClr val="002060"/>
                </a:solidFill>
                <a:latin typeface="Arial" charset="0"/>
              </a:rPr>
              <a:t>gauges</a:t>
            </a:r>
            <a:endParaRPr lang="it-IT" altLang="it-IT" sz="20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C02AEA8-B751-1D4F-A682-C609135DBB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766" y="3298448"/>
            <a:ext cx="1709781" cy="130321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6206561B-4F43-4840-8A51-30F8A9131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939998"/>
              </p:ext>
            </p:extLst>
          </p:nvPr>
        </p:nvGraphicFramePr>
        <p:xfrm>
          <a:off x="6307548" y="4034478"/>
          <a:ext cx="4465108" cy="210312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070610">
                  <a:extLst>
                    <a:ext uri="{9D8B030D-6E8A-4147-A177-3AD203B41FA5}">
                      <a16:colId xmlns:a16="http://schemas.microsoft.com/office/drawing/2014/main" val="3574039478"/>
                    </a:ext>
                  </a:extLst>
                </a:gridCol>
                <a:gridCol w="1956223">
                  <a:extLst>
                    <a:ext uri="{9D8B030D-6E8A-4147-A177-3AD203B41FA5}">
                      <a16:colId xmlns:a16="http://schemas.microsoft.com/office/drawing/2014/main" val="2343849717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9246009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200">
                          <a:effectLst/>
                        </a:rPr>
                        <a:t>Country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Total number of gauges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Average minimum distance (km)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3732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200">
                          <a:effectLst/>
                        </a:rPr>
                        <a:t>Belgium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92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15.2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19992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200">
                          <a:effectLst/>
                        </a:rPr>
                        <a:t>Bulgaria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123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25.2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3023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200">
                          <a:effectLst/>
                        </a:rPr>
                        <a:t>Germany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2299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12.9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8797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200">
                          <a:effectLst/>
                        </a:rPr>
                        <a:t>Hungary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270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17.0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1648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200" dirty="0">
                          <a:effectLst/>
                        </a:rPr>
                        <a:t>Italy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effectLst/>
                        </a:rPr>
                        <a:t>2934</a:t>
                      </a:r>
                      <a:endParaRPr lang="it-IT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effectLst/>
                        </a:rPr>
                        <a:t>11.3</a:t>
                      </a:r>
                      <a:endParaRPr lang="it-IT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2119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200">
                          <a:effectLst/>
                        </a:rPr>
                        <a:t>Poland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540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24.0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7932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200">
                          <a:effectLst/>
                        </a:rPr>
                        <a:t>Slovakia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911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13.6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5026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200" dirty="0">
                          <a:effectLst/>
                        </a:rPr>
                        <a:t>Turkey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1235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26.5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8965697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/>
                      <a:r>
                        <a:rPr lang="it-IT" sz="1200" b="1" dirty="0">
                          <a:effectLst/>
                        </a:rPr>
                        <a:t>TOTAL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it-IT" b="1" dirty="0"/>
                        <a:t>             8404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9982837"/>
                  </a:ext>
                </a:extLst>
              </a:tr>
            </a:tbl>
          </a:graphicData>
        </a:graphic>
      </p:graphicFrame>
      <p:sp>
        <p:nvSpPr>
          <p:cNvPr id="10" name="Rettangolo 9">
            <a:extLst>
              <a:ext uri="{FF2B5EF4-FFF2-40B4-BE49-F238E27FC236}">
                <a16:creationId xmlns:a16="http://schemas.microsoft.com/office/drawing/2014/main" id="{679BFFB0-AAE1-C24E-B87A-58F41A53AA82}"/>
              </a:ext>
            </a:extLst>
          </p:cNvPr>
          <p:cNvSpPr/>
          <p:nvPr/>
        </p:nvSpPr>
        <p:spPr>
          <a:xfrm>
            <a:off x="294225" y="1265965"/>
            <a:ext cx="68685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ea typeface="Times New Roman" panose="02020603050405020304" pitchFamily="18" charset="0"/>
              </a:rPr>
              <a:t>Most of the gauges used in the National networks by the validation Groups are of the </a:t>
            </a:r>
            <a:r>
              <a:rPr lang="en-GB" b="1" dirty="0">
                <a:ea typeface="Times New Roman" panose="02020603050405020304" pitchFamily="18" charset="0"/>
              </a:rPr>
              <a:t>tipping bucket type</a:t>
            </a:r>
            <a:r>
              <a:rPr lang="en-GB" dirty="0">
                <a:ea typeface="Times New Roman" panose="02020603050405020304" pitchFamily="18" charset="0"/>
              </a:rPr>
              <a:t>, which is the most common device used worldwide to have continuous, point-like rain rate measurement. </a:t>
            </a:r>
            <a:r>
              <a:rPr lang="en-GB" dirty="0"/>
              <a:t>The German network, and a part of the Bulgarian network, as an example, are equipped by precipitation </a:t>
            </a:r>
            <a:r>
              <a:rPr lang="en-GB" b="1" dirty="0"/>
              <a:t>weighing gauges</a:t>
            </a:r>
            <a:r>
              <a:rPr lang="en-GB" dirty="0"/>
              <a:t>, that allow continuous precipitation (both solid and liquid) measurements with higher accuracy. 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43432B5-D3CF-C04B-A104-8EE285959A72}"/>
              </a:ext>
            </a:extLst>
          </p:cNvPr>
          <p:cNvSpPr txBox="1"/>
          <p:nvPr/>
        </p:nvSpPr>
        <p:spPr>
          <a:xfrm>
            <a:off x="9588475" y="1671236"/>
            <a:ext cx="2617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Minimum </a:t>
            </a:r>
            <a:r>
              <a:rPr lang="it-IT" dirty="0" err="1"/>
              <a:t>detectable</a:t>
            </a:r>
            <a:r>
              <a:rPr lang="it-IT" dirty="0"/>
              <a:t> </a:t>
            </a:r>
            <a:r>
              <a:rPr lang="it-IT" dirty="0" err="1"/>
              <a:t>rain</a:t>
            </a:r>
            <a:r>
              <a:rPr lang="it-IT" dirty="0"/>
              <a:t> </a:t>
            </a:r>
            <a:br>
              <a:rPr lang="it-IT" dirty="0"/>
            </a:br>
            <a:r>
              <a:rPr lang="it-IT" b="1" dirty="0"/>
              <a:t>≥ 0.1 mm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2785E0E-5EFE-C04A-80CF-179566B32815}"/>
              </a:ext>
            </a:extLst>
          </p:cNvPr>
          <p:cNvSpPr txBox="1"/>
          <p:nvPr/>
        </p:nvSpPr>
        <p:spPr>
          <a:xfrm>
            <a:off x="9582879" y="3094983"/>
            <a:ext cx="2415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Available</a:t>
            </a:r>
            <a:r>
              <a:rPr lang="it-IT" dirty="0"/>
              <a:t> output format</a:t>
            </a:r>
          </a:p>
          <a:p>
            <a:r>
              <a:rPr lang="it-IT" b="1" dirty="0"/>
              <a:t>ASCII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9DFCDA4-BC4F-A34D-AC0E-14F5E80FA45C}"/>
              </a:ext>
            </a:extLst>
          </p:cNvPr>
          <p:cNvSpPr txBox="1"/>
          <p:nvPr/>
        </p:nvSpPr>
        <p:spPr>
          <a:xfrm>
            <a:off x="9582879" y="2380655"/>
            <a:ext cx="2312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Typical</a:t>
            </a:r>
            <a:r>
              <a:rPr lang="it-IT" dirty="0"/>
              <a:t> time </a:t>
            </a:r>
            <a:r>
              <a:rPr lang="it-IT" dirty="0" err="1"/>
              <a:t>resolution</a:t>
            </a:r>
            <a:endParaRPr lang="it-IT" dirty="0"/>
          </a:p>
          <a:p>
            <a:r>
              <a:rPr lang="it-IT" b="1" dirty="0"/>
              <a:t>1 hour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1BDF37F-53AE-6042-8ED5-9EEF2B2E30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04" t="9682" r="12014"/>
          <a:stretch/>
        </p:blipFill>
        <p:spPr>
          <a:xfrm>
            <a:off x="7162800" y="1816769"/>
            <a:ext cx="2058415" cy="213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3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FA0126-538B-FF4C-B465-5E96B8CF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ground</a:t>
            </a:r>
            <a:r>
              <a:rPr lang="it-IT" dirty="0"/>
              <a:t> data: </a:t>
            </a:r>
            <a:r>
              <a:rPr lang="it-IT" dirty="0" err="1"/>
              <a:t>radars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B7F6FE-F537-2A43-BA3E-381DA74F3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4ADD64-0F9C-C04C-9753-0B4AD61EB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12</a:t>
            </a:fld>
            <a:endParaRPr lang="de-A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6598D3F-D82B-144D-BEAD-5414CF9E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915025" y="1421921"/>
            <a:ext cx="5811106" cy="307274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CFFAAF7-F4AF-3C44-86E6-FE9183B2A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460" y="4126493"/>
            <a:ext cx="2279791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Arial" charset="0"/>
              </a:rPr>
              <a:t>71 C-band </a:t>
            </a:r>
            <a:r>
              <a:rPr lang="it-IT" altLang="it-IT" sz="2000" b="1" dirty="0" err="1">
                <a:solidFill>
                  <a:srgbClr val="FF0000"/>
                </a:solidFill>
                <a:latin typeface="Arial" charset="0"/>
              </a:rPr>
              <a:t>radars</a:t>
            </a:r>
            <a:endParaRPr lang="it-IT" altLang="it-IT" sz="20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5F2D957-08B5-AC44-974D-D4CDB4F301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18" t="15333" r="9241" b="41975"/>
          <a:stretch/>
        </p:blipFill>
        <p:spPr>
          <a:xfrm>
            <a:off x="9149348" y="1450495"/>
            <a:ext cx="2548208" cy="104603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020C8934-1A7F-4641-90D4-17A197B29E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034180"/>
              </p:ext>
            </p:extLst>
          </p:nvPr>
        </p:nvGraphicFramePr>
        <p:xfrm>
          <a:off x="465869" y="3595920"/>
          <a:ext cx="4915757" cy="23774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96300">
                  <a:extLst>
                    <a:ext uri="{9D8B030D-6E8A-4147-A177-3AD203B41FA5}">
                      <a16:colId xmlns:a16="http://schemas.microsoft.com/office/drawing/2014/main" val="3389685231"/>
                    </a:ext>
                  </a:extLst>
                </a:gridCol>
                <a:gridCol w="2112328">
                  <a:extLst>
                    <a:ext uri="{9D8B030D-6E8A-4147-A177-3AD203B41FA5}">
                      <a16:colId xmlns:a16="http://schemas.microsoft.com/office/drawing/2014/main" val="406222792"/>
                    </a:ext>
                  </a:extLst>
                </a:gridCol>
                <a:gridCol w="1607129">
                  <a:extLst>
                    <a:ext uri="{9D8B030D-6E8A-4147-A177-3AD203B41FA5}">
                      <a16:colId xmlns:a16="http://schemas.microsoft.com/office/drawing/2014/main" val="11338236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Country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Total number of radar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Average minimum distance (km)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4438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400">
                          <a:effectLst/>
                        </a:rPr>
                        <a:t>Belgium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-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7181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400">
                          <a:effectLst/>
                        </a:rPr>
                        <a:t>Bulgaria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-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-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2689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400">
                          <a:effectLst/>
                        </a:rPr>
                        <a:t>Germany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16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163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079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400">
                          <a:effectLst/>
                        </a:rPr>
                        <a:t>Hungary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4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190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9931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400">
                          <a:effectLst/>
                        </a:rPr>
                        <a:t>Italy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22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141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99848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400">
                          <a:effectLst/>
                        </a:rPr>
                        <a:t>Poland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8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186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9066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400">
                          <a:effectLst/>
                        </a:rPr>
                        <a:t>Slovakia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4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137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61974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Turkey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16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253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59917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600" b="1" dirty="0">
                          <a:effectLst/>
                        </a:rPr>
                        <a:t> TOTAL</a:t>
                      </a:r>
                      <a:endParaRPr lang="it-IT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it-IT" sz="1600" b="1" dirty="0"/>
                        <a:t>                   71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402546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81B2BC4-17F2-F440-97FB-A780778E3168}"/>
              </a:ext>
            </a:extLst>
          </p:cNvPr>
          <p:cNvSpPr txBox="1"/>
          <p:nvPr/>
        </p:nvSpPr>
        <p:spPr>
          <a:xfrm>
            <a:off x="596264" y="2183614"/>
            <a:ext cx="4671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Time </a:t>
            </a:r>
            <a:r>
              <a:rPr lang="it-IT" dirty="0" err="1"/>
              <a:t>resolution</a:t>
            </a:r>
            <a:endParaRPr lang="it-IT" dirty="0"/>
          </a:p>
          <a:p>
            <a:r>
              <a:rPr lang="it-IT" b="1" dirty="0"/>
              <a:t>5 – 60 minutes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F8CA6C-A67B-7541-B795-62F4D142542E}"/>
              </a:ext>
            </a:extLst>
          </p:cNvPr>
          <p:cNvSpPr txBox="1"/>
          <p:nvPr/>
        </p:nvSpPr>
        <p:spPr>
          <a:xfrm>
            <a:off x="596265" y="1563552"/>
            <a:ext cx="4655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Minimum </a:t>
            </a:r>
            <a:r>
              <a:rPr lang="it-IT" dirty="0" err="1"/>
              <a:t>detectable</a:t>
            </a:r>
            <a:r>
              <a:rPr lang="it-IT" dirty="0"/>
              <a:t> </a:t>
            </a:r>
            <a:r>
              <a:rPr lang="it-IT" dirty="0" err="1"/>
              <a:t>rain</a:t>
            </a:r>
            <a:r>
              <a:rPr lang="it-IT" dirty="0"/>
              <a:t> rate</a:t>
            </a:r>
          </a:p>
          <a:p>
            <a:r>
              <a:rPr lang="it-IT" b="1" dirty="0"/>
              <a:t>≥ 0.01 mm/h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8A9D531-E98C-CF41-B7E3-8BDC3E2810D3}"/>
              </a:ext>
            </a:extLst>
          </p:cNvPr>
          <p:cNvSpPr txBox="1"/>
          <p:nvPr/>
        </p:nvSpPr>
        <p:spPr>
          <a:xfrm>
            <a:off x="596264" y="2819182"/>
            <a:ext cx="4655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Output formats</a:t>
            </a:r>
          </a:p>
          <a:p>
            <a:r>
              <a:rPr lang="it-IT" b="1" dirty="0"/>
              <a:t>HDF5, </a:t>
            </a:r>
            <a:r>
              <a:rPr lang="it-IT" b="1" dirty="0" err="1"/>
              <a:t>NetCDF</a:t>
            </a:r>
            <a:r>
              <a:rPr lang="it-IT" b="1" dirty="0"/>
              <a:t>, …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8CA3A5F-591E-B244-9FF6-B5FCE5EE2C32}"/>
              </a:ext>
            </a:extLst>
          </p:cNvPr>
          <p:cNvSpPr/>
          <p:nvPr/>
        </p:nvSpPr>
        <p:spPr>
          <a:xfrm>
            <a:off x="5772578" y="4668841"/>
            <a:ext cx="59535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Institutes involved in the PPVG declared the system are kept in a relatively good status and all of them apply some correction factors in their processing chain of radar data.</a:t>
            </a:r>
            <a:r>
              <a:rPr lang="it-IT" dirty="0"/>
              <a:t> </a:t>
            </a:r>
            <a:r>
              <a:rPr lang="en-GB" dirty="0">
                <a:ea typeface="Times New Roman" panose="02020603050405020304" pitchFamily="18" charset="0"/>
              </a:rPr>
              <a:t>Only the radar data which passes the </a:t>
            </a:r>
            <a:r>
              <a:rPr lang="en-GB" u="sng" dirty="0">
                <a:ea typeface="Times New Roman" panose="02020603050405020304" pitchFamily="18" charset="0"/>
              </a:rPr>
              <a:t>Quality Check </a:t>
            </a:r>
            <a:r>
              <a:rPr lang="en-GB" dirty="0">
                <a:ea typeface="Times New Roman" panose="02020603050405020304" pitchFamily="18" charset="0"/>
              </a:rPr>
              <a:t>of the owner Institute are used by the PPVG for validation activities.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966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3000"/>
            <a:lum/>
          </a:blip>
          <a:srcRect/>
          <a:stretch>
            <a:fillRect t="16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0DC63F-D23C-5140-9A91-41B13541E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Validation</a:t>
            </a:r>
            <a:r>
              <a:rPr lang="it-IT" dirty="0"/>
              <a:t> </a:t>
            </a:r>
            <a:r>
              <a:rPr lang="it-IT" dirty="0" err="1"/>
              <a:t>methodology</a:t>
            </a:r>
            <a:r>
              <a:rPr lang="it-IT" dirty="0"/>
              <a:t> over Europe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8E91E8-D261-B641-992A-99826831F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FF1FB8-4AF8-6A43-B844-EDCD558A4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13</a:t>
            </a:fld>
            <a:endParaRPr lang="de-AT"/>
          </a:p>
        </p:txBody>
      </p:sp>
      <p:sp>
        <p:nvSpPr>
          <p:cNvPr id="8" name="Rettangolo arrotondato 5">
            <a:extLst>
              <a:ext uri="{FF2B5EF4-FFF2-40B4-BE49-F238E27FC236}">
                <a16:creationId xmlns:a16="http://schemas.microsoft.com/office/drawing/2014/main" id="{C5059930-1231-594F-888A-C62927A0FECD}"/>
              </a:ext>
            </a:extLst>
          </p:cNvPr>
          <p:cNvSpPr/>
          <p:nvPr/>
        </p:nvSpPr>
        <p:spPr>
          <a:xfrm>
            <a:off x="1783890" y="1116389"/>
            <a:ext cx="3960000" cy="2138245"/>
          </a:xfrm>
          <a:prstGeom prst="round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 GROUND DATA</a:t>
            </a:r>
          </a:p>
        </p:txBody>
      </p:sp>
      <p:sp>
        <p:nvSpPr>
          <p:cNvPr id="9" name="Rettangolo con angoli arrotondati in diagonale 1">
            <a:extLst>
              <a:ext uri="{FF2B5EF4-FFF2-40B4-BE49-F238E27FC236}">
                <a16:creationId xmlns:a16="http://schemas.microsoft.com/office/drawing/2014/main" id="{EFA77154-8617-974C-8300-9A484D320D09}"/>
              </a:ext>
            </a:extLst>
          </p:cNvPr>
          <p:cNvSpPr/>
          <p:nvPr/>
        </p:nvSpPr>
        <p:spPr>
          <a:xfrm>
            <a:off x="3882210" y="1694529"/>
            <a:ext cx="1623600" cy="122400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Spatial interpolation (GRISO)</a:t>
            </a:r>
          </a:p>
        </p:txBody>
      </p:sp>
      <p:sp>
        <p:nvSpPr>
          <p:cNvPr id="10" name="Rettangolo con angoli arrotondati in diagonale 6">
            <a:extLst>
              <a:ext uri="{FF2B5EF4-FFF2-40B4-BE49-F238E27FC236}">
                <a16:creationId xmlns:a16="http://schemas.microsoft.com/office/drawing/2014/main" id="{16EEE07B-A7C1-354A-8583-A1C5DCBC2156}"/>
              </a:ext>
            </a:extLst>
          </p:cNvPr>
          <p:cNvSpPr/>
          <p:nvPr/>
        </p:nvSpPr>
        <p:spPr>
          <a:xfrm>
            <a:off x="2102823" y="1694529"/>
            <a:ext cx="1623600" cy="122400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Quality check and filtering</a:t>
            </a:r>
          </a:p>
        </p:txBody>
      </p:sp>
      <p:sp>
        <p:nvSpPr>
          <p:cNvPr id="11" name="Rettangolo arrotondato 18">
            <a:extLst>
              <a:ext uri="{FF2B5EF4-FFF2-40B4-BE49-F238E27FC236}">
                <a16:creationId xmlns:a16="http://schemas.microsoft.com/office/drawing/2014/main" id="{08C2858B-07F5-E547-B4E2-E7B05A85938B}"/>
              </a:ext>
            </a:extLst>
          </p:cNvPr>
          <p:cNvSpPr/>
          <p:nvPr/>
        </p:nvSpPr>
        <p:spPr>
          <a:xfrm>
            <a:off x="6145981" y="1116389"/>
            <a:ext cx="3960000" cy="2138245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2. TEMPORAL-SPATIAL MATCHING</a:t>
            </a:r>
          </a:p>
        </p:txBody>
      </p:sp>
      <p:sp>
        <p:nvSpPr>
          <p:cNvPr id="12" name="Rettangolo con angoli arrotondati in diagonale 7">
            <a:extLst>
              <a:ext uri="{FF2B5EF4-FFF2-40B4-BE49-F238E27FC236}">
                <a16:creationId xmlns:a16="http://schemas.microsoft.com/office/drawing/2014/main" id="{2DD626A5-21F5-4F47-99E1-6ABFA41DF08D}"/>
              </a:ext>
            </a:extLst>
          </p:cNvPr>
          <p:cNvSpPr/>
          <p:nvPr/>
        </p:nvSpPr>
        <p:spPr>
          <a:xfrm>
            <a:off x="6394296" y="1707015"/>
            <a:ext cx="1954005" cy="1224000"/>
          </a:xfrm>
          <a:prstGeom prst="round2Diag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Upscaling to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the product grid </a:t>
            </a:r>
          </a:p>
        </p:txBody>
      </p:sp>
      <p:sp>
        <p:nvSpPr>
          <p:cNvPr id="13" name="Rettangolo arrotondato 3">
            <a:extLst>
              <a:ext uri="{FF2B5EF4-FFF2-40B4-BE49-F238E27FC236}">
                <a16:creationId xmlns:a16="http://schemas.microsoft.com/office/drawing/2014/main" id="{91D08EF4-F6A4-D041-BAE7-8E146CDEC33F}"/>
              </a:ext>
            </a:extLst>
          </p:cNvPr>
          <p:cNvSpPr/>
          <p:nvPr/>
        </p:nvSpPr>
        <p:spPr>
          <a:xfrm>
            <a:off x="1722931" y="3333155"/>
            <a:ext cx="8439583" cy="3171373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3. STATISTICAL (CONTINUOUS AND MULTI-CATEGORICAL) SCORES</a:t>
            </a:r>
          </a:p>
        </p:txBody>
      </p:sp>
      <p:sp>
        <p:nvSpPr>
          <p:cNvPr id="14" name="Rettangolo con singolo angolo ritagliato 4">
            <a:extLst>
              <a:ext uri="{FF2B5EF4-FFF2-40B4-BE49-F238E27FC236}">
                <a16:creationId xmlns:a16="http://schemas.microsoft.com/office/drawing/2014/main" id="{9A9789C8-E55A-984A-A74A-1AB0BFFED8A9}"/>
              </a:ext>
            </a:extLst>
          </p:cNvPr>
          <p:cNvSpPr/>
          <p:nvPr/>
        </p:nvSpPr>
        <p:spPr>
          <a:xfrm>
            <a:off x="2004019" y="3847450"/>
            <a:ext cx="3936133" cy="2393817"/>
          </a:xfrm>
          <a:prstGeom prst="snip1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Precipitation classes: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Light 	       [0.25≤RR (mm/h) &lt;1.0 ]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Moderate [ 1.0≤ RR (mm/h) &lt;10.0]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Heavy 	               [ RR (mm/h) ≥10.0]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 	               [ RR(mm/h) ≥ 1.0 ]</a:t>
            </a:r>
          </a:p>
        </p:txBody>
      </p:sp>
      <p:sp>
        <p:nvSpPr>
          <p:cNvPr id="15" name="Rettangolo con singolo angolo ritagliato 11">
            <a:extLst>
              <a:ext uri="{FF2B5EF4-FFF2-40B4-BE49-F238E27FC236}">
                <a16:creationId xmlns:a16="http://schemas.microsoft.com/office/drawing/2014/main" id="{28F44F5F-4C80-FC47-8542-EDC059687660}"/>
              </a:ext>
            </a:extLst>
          </p:cNvPr>
          <p:cNvSpPr/>
          <p:nvPr/>
        </p:nvSpPr>
        <p:spPr>
          <a:xfrm>
            <a:off x="4029403" y="4069123"/>
            <a:ext cx="2370564" cy="2172145"/>
          </a:xfrm>
          <a:prstGeom prst="snip1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Surface types: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Land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Coast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Overall</a:t>
            </a:r>
          </a:p>
        </p:txBody>
      </p:sp>
      <p:sp>
        <p:nvSpPr>
          <p:cNvPr id="16" name="Rettangolo con singolo angolo ritagliato 12">
            <a:extLst>
              <a:ext uri="{FF2B5EF4-FFF2-40B4-BE49-F238E27FC236}">
                <a16:creationId xmlns:a16="http://schemas.microsoft.com/office/drawing/2014/main" id="{2F965692-25C4-3E47-9BE1-A446C116BF31}"/>
              </a:ext>
            </a:extLst>
          </p:cNvPr>
          <p:cNvSpPr/>
          <p:nvPr/>
        </p:nvSpPr>
        <p:spPr>
          <a:xfrm>
            <a:off x="5786506" y="4332359"/>
            <a:ext cx="2370564" cy="1908908"/>
          </a:xfrm>
          <a:prstGeom prst="snip1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Time intervals: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Monthly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Seasonal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Yearly</a:t>
            </a:r>
          </a:p>
        </p:txBody>
      </p:sp>
      <p:sp>
        <p:nvSpPr>
          <p:cNvPr id="17" name="Rettangolo con singolo angolo ritagliato 13">
            <a:extLst>
              <a:ext uri="{FF2B5EF4-FFF2-40B4-BE49-F238E27FC236}">
                <a16:creationId xmlns:a16="http://schemas.microsoft.com/office/drawing/2014/main" id="{4F89FAF1-1A2C-9440-8CF6-A5FA3C4A92C3}"/>
              </a:ext>
            </a:extLst>
          </p:cNvPr>
          <p:cNvSpPr/>
          <p:nvPr/>
        </p:nvSpPr>
        <p:spPr>
          <a:xfrm>
            <a:off x="7570646" y="4623305"/>
            <a:ext cx="2370564" cy="1617963"/>
          </a:xfrm>
          <a:prstGeom prst="snip1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Precipitation phases: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Liquid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Solid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Mixed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E246231-A1BF-F346-8784-E1CBACFCADF8}"/>
              </a:ext>
            </a:extLst>
          </p:cNvPr>
          <p:cNvSpPr/>
          <p:nvPr/>
        </p:nvSpPr>
        <p:spPr>
          <a:xfrm>
            <a:off x="1661971" y="1086081"/>
            <a:ext cx="8568329" cy="54972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7D0C5A8-79E8-1142-ACA9-BD3E5464D6FD}"/>
              </a:ext>
            </a:extLst>
          </p:cNvPr>
          <p:cNvSpPr txBox="1"/>
          <p:nvPr/>
        </p:nvSpPr>
        <p:spPr>
          <a:xfrm>
            <a:off x="2152632" y="6118270"/>
            <a:ext cx="7635708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comparison methodology is performed by the </a:t>
            </a:r>
            <a:r>
              <a:rPr lang="en-US" b="1" dirty="0"/>
              <a:t>Unique Common Code (UCC)</a:t>
            </a:r>
            <a:r>
              <a:rPr lang="en-US" dirty="0"/>
              <a:t> for all (8) participating countries (PPVG)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E7EEFFAF-F594-374A-972B-B79861E10F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47"/>
          <a:stretch/>
        </p:blipFill>
        <p:spPr>
          <a:xfrm>
            <a:off x="5076713" y="1396696"/>
            <a:ext cx="383394" cy="7463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BBC6E1FB-67D7-F94E-8F50-72EAE345DF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18" t="15333" r="43810" b="41975"/>
          <a:stretch/>
        </p:blipFill>
        <p:spPr>
          <a:xfrm>
            <a:off x="2004019" y="1384800"/>
            <a:ext cx="883270" cy="644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ground">
            <a:extLst>
              <a:ext uri="{FF2B5EF4-FFF2-40B4-BE49-F238E27FC236}">
                <a16:creationId xmlns:a16="http://schemas.microsoft.com/office/drawing/2014/main" id="{BBAD6F5D-211F-594D-A4C4-EEB41FD0E2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784"/>
          <a:stretch/>
        </p:blipFill>
        <p:spPr>
          <a:xfrm>
            <a:off x="8197706" y="1638924"/>
            <a:ext cx="1842025" cy="1362265"/>
          </a:xfrm>
          <a:prstGeom prst="rect">
            <a:avLst/>
          </a:prstGeom>
        </p:spPr>
      </p:pic>
      <p:pic>
        <p:nvPicPr>
          <p:cNvPr id="23" name="sat">
            <a:extLst>
              <a:ext uri="{FF2B5EF4-FFF2-40B4-BE49-F238E27FC236}">
                <a16:creationId xmlns:a16="http://schemas.microsoft.com/office/drawing/2014/main" id="{83D41F85-F7B1-1A4C-8996-9CE97AFF6D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t="11564"/>
          <a:stretch/>
        </p:blipFill>
        <p:spPr>
          <a:xfrm>
            <a:off x="8195919" y="1630591"/>
            <a:ext cx="1847412" cy="1362265"/>
          </a:xfrm>
          <a:prstGeom prst="rect">
            <a:avLst/>
          </a:prstGeom>
        </p:spPr>
      </p:pic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A048142A-BF82-A54B-9CF7-9358B3511C00}"/>
              </a:ext>
            </a:extLst>
          </p:cNvPr>
          <p:cNvSpPr/>
          <p:nvPr/>
        </p:nvSpPr>
        <p:spPr>
          <a:xfrm>
            <a:off x="4063538" y="5381673"/>
            <a:ext cx="1263153" cy="33522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2AD17458-D384-7C43-A0C6-031FA9668E01}"/>
              </a:ext>
            </a:extLst>
          </p:cNvPr>
          <p:cNvSpPr/>
          <p:nvPr/>
        </p:nvSpPr>
        <p:spPr>
          <a:xfrm>
            <a:off x="5808364" y="5357586"/>
            <a:ext cx="1263153" cy="33522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E1C4AF9F-4B08-094F-93CC-C7CD38104369}"/>
              </a:ext>
            </a:extLst>
          </p:cNvPr>
          <p:cNvSpPr/>
          <p:nvPr/>
        </p:nvSpPr>
        <p:spPr>
          <a:xfrm>
            <a:off x="7609018" y="5048700"/>
            <a:ext cx="1043928" cy="33522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23AB383A-B3A2-C04C-B0D1-F4B3E9504753}"/>
              </a:ext>
            </a:extLst>
          </p:cNvPr>
          <p:cNvSpPr/>
          <p:nvPr/>
        </p:nvSpPr>
        <p:spPr>
          <a:xfrm>
            <a:off x="2242591" y="5181828"/>
            <a:ext cx="532684" cy="33522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9724FD-E22F-BF43-993B-FBF8BE1E1E25}"/>
              </a:ext>
            </a:extLst>
          </p:cNvPr>
          <p:cNvSpPr txBox="1"/>
          <p:nvPr/>
        </p:nvSpPr>
        <p:spPr>
          <a:xfrm>
            <a:off x="10321580" y="1116389"/>
            <a:ext cx="18849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/>
              <a:t>&lt;- the </a:t>
            </a:r>
            <a:r>
              <a:rPr lang="it-IT" sz="1600" dirty="0" err="1"/>
              <a:t>validation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performed</a:t>
            </a:r>
            <a:r>
              <a:rPr lang="it-IT" sz="1600" dirty="0"/>
              <a:t> over the satellite </a:t>
            </a:r>
            <a:r>
              <a:rPr lang="it-IT" sz="1600" dirty="0" err="1"/>
              <a:t>grid</a:t>
            </a:r>
            <a:r>
              <a:rPr lang="it-IT" sz="1600" dirty="0"/>
              <a:t>. </a:t>
            </a:r>
            <a:r>
              <a:rPr lang="it-IT" sz="1600" dirty="0" err="1"/>
              <a:t>Only</a:t>
            </a:r>
            <a:r>
              <a:rPr lang="it-IT" sz="1600" dirty="0"/>
              <a:t> the </a:t>
            </a:r>
            <a:r>
              <a:rPr lang="it-IT" sz="1600" dirty="0" err="1"/>
              <a:t>reference</a:t>
            </a:r>
            <a:r>
              <a:rPr lang="it-IT" sz="1600" dirty="0"/>
              <a:t> data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degraded</a:t>
            </a:r>
            <a:r>
              <a:rPr lang="it-IT" sz="1600" dirty="0"/>
              <a:t> and </a:t>
            </a:r>
            <a:r>
              <a:rPr lang="it-IT" sz="1600" dirty="0" err="1"/>
              <a:t>not</a:t>
            </a:r>
            <a:r>
              <a:rPr lang="it-IT" sz="1600" dirty="0"/>
              <a:t> the satellite data. </a:t>
            </a:r>
            <a:r>
              <a:rPr lang="it-IT" sz="1600" dirty="0" err="1"/>
              <a:t>This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to </a:t>
            </a:r>
            <a:r>
              <a:rPr lang="it-IT" sz="1600" dirty="0" err="1"/>
              <a:t>evaluate</a:t>
            </a:r>
            <a:r>
              <a:rPr lang="it-IT" sz="1600" dirty="0"/>
              <a:t> the </a:t>
            </a:r>
            <a:r>
              <a:rPr lang="it-IT" sz="1600" dirty="0" err="1"/>
              <a:t>product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the </a:t>
            </a:r>
            <a:r>
              <a:rPr lang="it-IT" sz="1600" dirty="0" err="1"/>
              <a:t>same</a:t>
            </a:r>
            <a:r>
              <a:rPr lang="it-IT" sz="1600" dirty="0"/>
              <a:t> </a:t>
            </a:r>
            <a:r>
              <a:rPr lang="it-IT" sz="1600" dirty="0" err="1"/>
              <a:t>resolution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the data </a:t>
            </a:r>
            <a:r>
              <a:rPr lang="it-IT" sz="1600" dirty="0" err="1"/>
              <a:t>released</a:t>
            </a:r>
            <a:r>
              <a:rPr lang="it-IT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56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repeatCount="2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9" grpId="0" animBg="1"/>
      <p:bldP spid="10" grpId="0" animBg="1"/>
      <p:bldP spid="11" grpId="0" uiExpand="1" build="allAtOnce" animBg="1"/>
      <p:bldP spid="12" grpId="0" animBg="1"/>
      <p:bldP spid="13" grpId="0" uiExpand="1" build="allAtOnce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6DF187-B475-8F4B-B729-615294FE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over Europe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14501D-F605-014A-ADF1-7172A09BE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980F4F-B79F-6946-99CA-2F0082756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14</a:t>
            </a:fld>
            <a:endParaRPr lang="de-A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FC4DDC8-C127-E141-9186-359281FA6D6D}"/>
              </a:ext>
            </a:extLst>
          </p:cNvPr>
          <p:cNvSpPr txBox="1"/>
          <p:nvPr/>
        </p:nvSpPr>
        <p:spPr>
          <a:xfrm>
            <a:off x="768011" y="1399018"/>
            <a:ext cx="6674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How to </a:t>
            </a:r>
            <a:r>
              <a:rPr lang="it-IT" dirty="0" err="1"/>
              <a:t>objectively</a:t>
            </a:r>
            <a:r>
              <a:rPr lang="it-IT" dirty="0"/>
              <a:t> </a:t>
            </a:r>
            <a:r>
              <a:rPr lang="it-IT" dirty="0" err="1"/>
              <a:t>determine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a </a:t>
            </a:r>
            <a:r>
              <a:rPr lang="it-IT" dirty="0" err="1"/>
              <a:t>product</a:t>
            </a:r>
            <a:r>
              <a:rPr lang="it-IT" dirty="0"/>
              <a:t> </a:t>
            </a:r>
            <a:r>
              <a:rPr lang="it-IT" dirty="0" err="1"/>
              <a:t>satisfy</a:t>
            </a:r>
            <a:r>
              <a:rPr lang="it-IT" dirty="0"/>
              <a:t> </a:t>
            </a:r>
            <a:r>
              <a:rPr lang="it-IT" b="1" dirty="0"/>
              <a:t>User </a:t>
            </a:r>
            <a:r>
              <a:rPr lang="it-IT" b="1" dirty="0" err="1"/>
              <a:t>Requirements</a:t>
            </a:r>
            <a:r>
              <a:rPr lang="it-IT" dirty="0"/>
              <a:t>?</a:t>
            </a:r>
          </a:p>
          <a:p>
            <a:endParaRPr lang="it-IT" dirty="0"/>
          </a:p>
          <a:p>
            <a:r>
              <a:rPr lang="it-IT" dirty="0" err="1"/>
              <a:t>Fractional</a:t>
            </a:r>
            <a:r>
              <a:rPr lang="it-IT" dirty="0"/>
              <a:t> Standard </a:t>
            </a:r>
            <a:r>
              <a:rPr lang="it-IT" dirty="0" err="1"/>
              <a:t>Error</a:t>
            </a:r>
            <a:r>
              <a:rPr lang="it-IT" dirty="0"/>
              <a:t> (FSE) %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Modello 3D 9" descr="Crescita grafico">
                <a:extLst>
                  <a:ext uri="{FF2B5EF4-FFF2-40B4-BE49-F238E27FC236}">
                    <a16:creationId xmlns:a16="http://schemas.microsoft.com/office/drawing/2014/main" id="{ADB1F205-A5B4-934C-870A-8A5CC40DBD2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87080083"/>
                  </p:ext>
                </p:extLst>
              </p:nvPr>
            </p:nvGraphicFramePr>
            <p:xfrm>
              <a:off x="8401410" y="1414258"/>
              <a:ext cx="3282738" cy="465700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282738" cy="4657007"/>
                    </a:xfrm>
                    <a:prstGeom prst="rect">
                      <a:avLst/>
                    </a:prstGeom>
                  </am3d:spPr>
                  <am3d:camera>
                    <am3d:pos x="0" y="0" z="631443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83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5389" ay="-2466561" az="-5615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Modello 3D 9" descr="Crescita grafico">
                <a:extLst>
                  <a:ext uri="{FF2B5EF4-FFF2-40B4-BE49-F238E27FC236}">
                    <a16:creationId xmlns:a16="http://schemas.microsoft.com/office/drawing/2014/main" id="{ADB1F205-A5B4-934C-870A-8A5CC40DBD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01410" y="1414258"/>
                <a:ext cx="3282738" cy="4657007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97B613E-C509-8F4C-AA3F-1F2BA708C3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80" r="17775"/>
          <a:stretch/>
        </p:blipFill>
        <p:spPr>
          <a:xfrm>
            <a:off x="4713156" y="2216983"/>
            <a:ext cx="5898162" cy="42393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EA57D124-8AA0-6442-9CF7-967450FB6CED}"/>
              </a:ext>
            </a:extLst>
          </p:cNvPr>
          <p:cNvSpPr/>
          <p:nvPr/>
        </p:nvSpPr>
        <p:spPr>
          <a:xfrm>
            <a:off x="768011" y="2753623"/>
            <a:ext cx="3268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Helvetica" pitchFamily="2" charset="0"/>
              </a:rPr>
              <a:t>FSE = [RMSE / &lt;</a:t>
            </a:r>
            <a:r>
              <a:rPr lang="it-IT" dirty="0" err="1">
                <a:latin typeface="Helvetica" pitchFamily="2" charset="0"/>
              </a:rPr>
              <a:t>obs</a:t>
            </a:r>
            <a:r>
              <a:rPr lang="it-IT" dirty="0">
                <a:latin typeface="Helvetica" pitchFamily="2" charset="0"/>
              </a:rPr>
              <a:t>&gt;] *100%</a:t>
            </a:r>
            <a:endParaRPr lang="it-IT" dirty="0">
              <a:effectLst/>
              <a:latin typeface="Helvetica" pitchFamily="2" charset="0"/>
            </a:endParaRPr>
          </a:p>
        </p:txBody>
      </p:sp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DB9FF31E-9284-9443-B97F-588B47569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456" y="3429000"/>
            <a:ext cx="2015801" cy="575943"/>
          </a:xfrm>
          <a:prstGeom prst="rect">
            <a:avLst/>
          </a:prstGeom>
        </p:spPr>
      </p:pic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8F58BA09-62D3-BF4C-A0D0-0A70B63F55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824151"/>
              </p:ext>
            </p:extLst>
          </p:nvPr>
        </p:nvGraphicFramePr>
        <p:xfrm>
          <a:off x="478308" y="4196555"/>
          <a:ext cx="3652392" cy="760095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1217464">
                  <a:extLst>
                    <a:ext uri="{9D8B030D-6E8A-4147-A177-3AD203B41FA5}">
                      <a16:colId xmlns:a16="http://schemas.microsoft.com/office/drawing/2014/main" val="1697754996"/>
                    </a:ext>
                  </a:extLst>
                </a:gridCol>
                <a:gridCol w="1217464">
                  <a:extLst>
                    <a:ext uri="{9D8B030D-6E8A-4147-A177-3AD203B41FA5}">
                      <a16:colId xmlns:a16="http://schemas.microsoft.com/office/drawing/2014/main" val="577944470"/>
                    </a:ext>
                  </a:extLst>
                </a:gridCol>
                <a:gridCol w="1217464">
                  <a:extLst>
                    <a:ext uri="{9D8B030D-6E8A-4147-A177-3AD203B41FA5}">
                      <a16:colId xmlns:a16="http://schemas.microsoft.com/office/drawing/2014/main" val="2702543667"/>
                    </a:ext>
                  </a:extLst>
                </a:gridCol>
              </a:tblGrid>
              <a:tr h="2032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REQUIREMENTS (FSE%)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45025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OPTIMAL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TARGET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THRESHOLD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767219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150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200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1997314"/>
                  </a:ext>
                </a:extLst>
              </a:tr>
            </a:tbl>
          </a:graphicData>
        </a:graphic>
      </p:graphicFrame>
      <p:pic>
        <p:nvPicPr>
          <p:cNvPr id="17" name="Immagine 16">
            <a:extLst>
              <a:ext uri="{FF2B5EF4-FFF2-40B4-BE49-F238E27FC236}">
                <a16:creationId xmlns:a16="http://schemas.microsoft.com/office/drawing/2014/main" id="{AC080D14-0C92-1446-BD24-748696C45B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576" y="5148262"/>
            <a:ext cx="3677855" cy="41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7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C3EF9A-C24A-E043-99C1-0BD05955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over Europe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DDC2C6C-E910-AB45-B534-8BD150028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4728D7-CD13-B44F-A5A1-575363F0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15</a:t>
            </a:fld>
            <a:endParaRPr lang="de-AT"/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7F302750-AB25-9549-8157-2A54469A77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4420797"/>
              </p:ext>
            </p:extLst>
          </p:nvPr>
        </p:nvGraphicFramePr>
        <p:xfrm>
          <a:off x="2421276" y="1417638"/>
          <a:ext cx="7950486" cy="4779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CDC7EFEA-658C-1940-88B0-A0D759152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50679" y="3648998"/>
            <a:ext cx="3677855" cy="41881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Modello 3D 13" descr="Faccia sorridente">
                <a:extLst>
                  <a:ext uri="{FF2B5EF4-FFF2-40B4-BE49-F238E27FC236}">
                    <a16:creationId xmlns:a16="http://schemas.microsoft.com/office/drawing/2014/main" id="{41B32127-1458-B44A-BF6D-A5FB6F5B33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81830284"/>
                  </p:ext>
                </p:extLst>
              </p:nvPr>
            </p:nvGraphicFramePr>
            <p:xfrm>
              <a:off x="8128292" y="4871396"/>
              <a:ext cx="1232336" cy="72000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232336" cy="720000"/>
                    </a:xfrm>
                    <a:prstGeom prst="rect">
                      <a:avLst/>
                    </a:prstGeom>
                  </am3d:spPr>
                  <am3d:camera>
                    <am3d:pos x="0" y="0" z="809380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067647" d="1000000"/>
                    <am3d:preTrans dx="0" dy="-2" dz="115353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651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Modello 3D 13" descr="Faccia sorridente">
                <a:extLst>
                  <a:ext uri="{FF2B5EF4-FFF2-40B4-BE49-F238E27FC236}">
                    <a16:creationId xmlns:a16="http://schemas.microsoft.com/office/drawing/2014/main" id="{41B32127-1458-B44A-BF6D-A5FB6F5B33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28292" y="4871396"/>
                <a:ext cx="1232336" cy="72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Modello 3D 14" descr="Emoji faccina inespressiva">
                <a:extLst>
                  <a:ext uri="{FF2B5EF4-FFF2-40B4-BE49-F238E27FC236}">
                    <a16:creationId xmlns:a16="http://schemas.microsoft.com/office/drawing/2014/main" id="{AD0E6942-A9CE-9241-8A4C-E47F45DA9A1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0893155"/>
                  </p:ext>
                </p:extLst>
              </p:nvPr>
            </p:nvGraphicFramePr>
            <p:xfrm>
              <a:off x="8390435" y="4048571"/>
              <a:ext cx="708050" cy="720000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708050" cy="720000"/>
                    </a:xfrm>
                    <a:prstGeom prst="rect">
                      <a:avLst/>
                    </a:prstGeom>
                  </am3d:spPr>
                  <am3d:camera>
                    <am3d:pos x="0" y="0" z="807970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550" d="1000000"/>
                    <am3d:preTrans dx="1" dy="-18085204" dz="-6702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2756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Modello 3D 14" descr="Emoji faccina inespressiva">
                <a:extLst>
                  <a:ext uri="{FF2B5EF4-FFF2-40B4-BE49-F238E27FC236}">
                    <a16:creationId xmlns:a16="http://schemas.microsoft.com/office/drawing/2014/main" id="{AD0E6942-A9CE-9241-8A4C-E47F45DA9A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90435" y="4048571"/>
                <a:ext cx="708050" cy="72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Modello 3D 15" descr="Emoji faccia accigliata">
                <a:extLst>
                  <a:ext uri="{FF2B5EF4-FFF2-40B4-BE49-F238E27FC236}">
                    <a16:creationId xmlns:a16="http://schemas.microsoft.com/office/drawing/2014/main" id="{373739BA-51FF-FB40-BB8F-A34AE2B929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6530778"/>
                  </p:ext>
                </p:extLst>
              </p:nvPr>
            </p:nvGraphicFramePr>
            <p:xfrm>
              <a:off x="8384460" y="3252639"/>
              <a:ext cx="720000" cy="720000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720000" cy="720000"/>
                    </a:xfrm>
                    <a:prstGeom prst="rect">
                      <a:avLst/>
                    </a:prstGeom>
                  </am3d:spPr>
                  <am3d:camera>
                    <am3d:pos x="0" y="0" z="8093554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300" d="1000000"/>
                    <am3d:preTrans dx="233" dy="-17822845" dz="-17726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2863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Modello 3D 15" descr="Emoji faccia accigliata">
                <a:extLst>
                  <a:ext uri="{FF2B5EF4-FFF2-40B4-BE49-F238E27FC236}">
                    <a16:creationId xmlns:a16="http://schemas.microsoft.com/office/drawing/2014/main" id="{373739BA-51FF-FB40-BB8F-A34AE2B929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84460" y="3252639"/>
                <a:ext cx="720000" cy="72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Modello 3D 16" descr="Emoji faccina terrorizzata">
                <a:extLst>
                  <a:ext uri="{FF2B5EF4-FFF2-40B4-BE49-F238E27FC236}">
                    <a16:creationId xmlns:a16="http://schemas.microsoft.com/office/drawing/2014/main" id="{A83B9CBF-5006-284F-BAEA-2CA3D67ED3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3176739"/>
                  </p:ext>
                </p:extLst>
              </p:nvPr>
            </p:nvGraphicFramePr>
            <p:xfrm>
              <a:off x="8381546" y="2456707"/>
              <a:ext cx="725828" cy="72000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725828" cy="720000"/>
                    </a:xfrm>
                    <a:prstGeom prst="rect">
                      <a:avLst/>
                    </a:prstGeom>
                  </am3d:spPr>
                  <am3d:camera>
                    <am3d:pos x="0" y="0" z="814613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238" d="1000000"/>
                    <am3d:preTrans dx="0" dy="-17999993" dz="520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2446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Modello 3D 16" descr="Emoji faccina terrorizzata">
                <a:extLst>
                  <a:ext uri="{FF2B5EF4-FFF2-40B4-BE49-F238E27FC236}">
                    <a16:creationId xmlns:a16="http://schemas.microsoft.com/office/drawing/2014/main" id="{A83B9CBF-5006-284F-BAEA-2CA3D67ED3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81546" y="2456707"/>
                <a:ext cx="725828" cy="720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21DC3B2C-7E16-C643-A908-A6624362F3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283103" y="4416269"/>
            <a:ext cx="2430880" cy="706086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BE55DECC-5DD9-634A-B39E-82BE3EED7AC3}"/>
              </a:ext>
            </a:extLst>
          </p:cNvPr>
          <p:cNvSpPr/>
          <p:nvPr/>
        </p:nvSpPr>
        <p:spPr>
          <a:xfrm>
            <a:off x="2429070" y="4857381"/>
            <a:ext cx="7194171" cy="852831"/>
          </a:xfrm>
          <a:prstGeom prst="roundRect">
            <a:avLst/>
          </a:prstGeom>
          <a:noFill/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DFDC36F4-77BB-B14D-91BC-2E2078E0F4DB}"/>
              </a:ext>
            </a:extLst>
          </p:cNvPr>
          <p:cNvSpPr/>
          <p:nvPr/>
        </p:nvSpPr>
        <p:spPr>
          <a:xfrm>
            <a:off x="2424773" y="3992065"/>
            <a:ext cx="7194171" cy="852831"/>
          </a:xfrm>
          <a:prstGeom prst="roundRect">
            <a:avLst/>
          </a:prstGeom>
          <a:noFill/>
          <a:ln>
            <a:solidFill>
              <a:srgbClr val="31C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9B385B6-57DD-2442-B475-BF420FA4D8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32339">
            <a:off x="9133848" y="1771818"/>
            <a:ext cx="2935589" cy="3429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C4CB1D6-19BD-BD4C-8521-A5E452618F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063668">
            <a:off x="-336415" y="1645261"/>
            <a:ext cx="3609956" cy="27074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:a16="http://schemas.microsoft.com/office/drawing/2014/main" id="{0EE0E418-4A09-0843-8A3F-3260F5E0AD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100661">
            <a:off x="3620230" y="2534502"/>
            <a:ext cx="4330700" cy="14362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88162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CA2837F-4BB9-4644-9FF8-B1C0D3B88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306" y="1150633"/>
            <a:ext cx="3443144" cy="486875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A0DC63F-D23C-5140-9A91-41B13541E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Comparison</a:t>
            </a:r>
            <a:r>
              <a:rPr lang="it-IT" dirty="0"/>
              <a:t> over Africa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A831FA-6DDB-C541-8B65-3E753432A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A88930-23FB-5B48-A3A0-96139EC7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16</a:t>
            </a:fld>
            <a:endParaRPr lang="de-A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1E8D4AC-63FD-4B40-AF51-F56207628403}"/>
              </a:ext>
            </a:extLst>
          </p:cNvPr>
          <p:cNvSpPr txBox="1"/>
          <p:nvPr/>
        </p:nvSpPr>
        <p:spPr>
          <a:xfrm>
            <a:off x="1839499" y="1869765"/>
            <a:ext cx="134293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African</a:t>
            </a:r>
            <a:r>
              <a:rPr lang="it-IT" b="1" dirty="0">
                <a:solidFill>
                  <a:srgbClr val="FF0000"/>
                </a:solidFill>
              </a:rPr>
              <a:t> area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CBB664DB-F2E1-E445-8C08-4CFE7B025A0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510965" y="2239097"/>
            <a:ext cx="2115032" cy="5954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F07145E-8F3E-BC4E-8C28-F84D3F7AB2EF}"/>
              </a:ext>
            </a:extLst>
          </p:cNvPr>
          <p:cNvSpPr txBox="1"/>
          <p:nvPr/>
        </p:nvSpPr>
        <p:spPr>
          <a:xfrm>
            <a:off x="8255493" y="3276382"/>
            <a:ext cx="2556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Reference ground data:</a:t>
            </a:r>
          </a:p>
          <a:p>
            <a:pPr algn="ctr"/>
            <a:r>
              <a:rPr lang="en-US" b="1" dirty="0"/>
              <a:t>radars</a:t>
            </a:r>
            <a:r>
              <a:rPr lang="en-US" dirty="0"/>
              <a:t> and/or </a:t>
            </a:r>
            <a:r>
              <a:rPr lang="en-US" b="1" dirty="0"/>
              <a:t>raingauges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72D4D407-E5C4-944D-BD09-F865992D0E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18" t="15333" r="9241" b="41975"/>
          <a:stretch/>
        </p:blipFill>
        <p:spPr>
          <a:xfrm>
            <a:off x="8023814" y="3910336"/>
            <a:ext cx="3019506" cy="12395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7849297-ABEB-FA4E-9D7F-0339A9548B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567" y="4739480"/>
            <a:ext cx="1874521" cy="14287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06B8D48-68E7-634F-AB93-EBCF5867CBD6}"/>
              </a:ext>
            </a:extLst>
          </p:cNvPr>
          <p:cNvSpPr txBox="1"/>
          <p:nvPr/>
        </p:nvSpPr>
        <p:spPr>
          <a:xfrm>
            <a:off x="1666618" y="3120689"/>
            <a:ext cx="1050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Satellites</a:t>
            </a:r>
            <a:endParaRPr lang="it-IT" b="1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4230B56A-BC7A-444B-8D94-FEF0B1A197DA}"/>
              </a:ext>
            </a:extLst>
          </p:cNvPr>
          <p:cNvSpPr/>
          <p:nvPr/>
        </p:nvSpPr>
        <p:spPr>
          <a:xfrm>
            <a:off x="5384800" y="3261895"/>
            <a:ext cx="1475321" cy="1526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E37AEEB8-F4D2-8C4D-B4D0-A064D53E6A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10" t="43665" r="20371" b="25156"/>
          <a:stretch/>
        </p:blipFill>
        <p:spPr>
          <a:xfrm>
            <a:off x="4787970" y="2691224"/>
            <a:ext cx="2672861" cy="268928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D9F347CA-AD20-7741-813B-B7ED42061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20" y="3552645"/>
            <a:ext cx="3827885" cy="236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 t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FA0126-538B-FF4C-B465-5E96B8CF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Available</a:t>
            </a:r>
            <a:r>
              <a:rPr lang="it-IT" dirty="0"/>
              <a:t> </a:t>
            </a:r>
            <a:r>
              <a:rPr lang="it-IT" dirty="0" err="1"/>
              <a:t>precipitation</a:t>
            </a:r>
            <a:r>
              <a:rPr lang="it-IT" dirty="0"/>
              <a:t> data over Africa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C4631D-CA59-AB4B-88B9-F02D9D388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325B09-72B1-434E-A58B-DCDB39697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17</a:t>
            </a:fld>
            <a:endParaRPr lang="de-A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429106-A131-3043-9566-9F47ACADF263}"/>
              </a:ext>
            </a:extLst>
          </p:cNvPr>
          <p:cNvSpPr txBox="1"/>
          <p:nvPr/>
        </p:nvSpPr>
        <p:spPr>
          <a:xfrm>
            <a:off x="1524000" y="2613392"/>
            <a:ext cx="87726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it-IT" sz="2000" dirty="0" err="1"/>
              <a:t>Few</a:t>
            </a:r>
            <a:r>
              <a:rPr lang="it-IT" sz="2000" dirty="0"/>
              <a:t> </a:t>
            </a:r>
            <a:r>
              <a:rPr lang="it-IT" sz="2000" dirty="0" err="1"/>
              <a:t>gauges</a:t>
            </a:r>
            <a:r>
              <a:rPr lang="it-IT" sz="2000" dirty="0"/>
              <a:t>, </a:t>
            </a:r>
            <a:r>
              <a:rPr lang="it-IT" sz="2000" dirty="0" err="1"/>
              <a:t>very</a:t>
            </a:r>
            <a:r>
              <a:rPr lang="it-IT" sz="2000" dirty="0"/>
              <a:t> </a:t>
            </a:r>
            <a:r>
              <a:rPr lang="it-IT" sz="2000" dirty="0" err="1"/>
              <a:t>few</a:t>
            </a:r>
            <a:r>
              <a:rPr lang="it-IT" sz="2000" dirty="0"/>
              <a:t> </a:t>
            </a:r>
            <a:r>
              <a:rPr lang="it-IT" sz="2000" dirty="0" err="1"/>
              <a:t>weather</a:t>
            </a:r>
            <a:r>
              <a:rPr lang="it-IT" sz="2000" dirty="0"/>
              <a:t> </a:t>
            </a:r>
            <a:r>
              <a:rPr lang="it-IT" sz="2000" dirty="0" err="1"/>
              <a:t>radars</a:t>
            </a:r>
            <a:endParaRPr lang="it-IT" sz="2000" dirty="0"/>
          </a:p>
          <a:p>
            <a:pPr marL="342900" indent="-342900">
              <a:buFont typeface="Wingdings" pitchFamily="2" charset="2"/>
              <a:buChar char="q"/>
            </a:pPr>
            <a:r>
              <a:rPr lang="it-IT" sz="2000" dirty="0"/>
              <a:t>Non-</a:t>
            </a:r>
            <a:r>
              <a:rPr lang="it-IT" sz="2000" dirty="0" err="1"/>
              <a:t>homogeneous</a:t>
            </a:r>
            <a:r>
              <a:rPr lang="it-IT" sz="2000" dirty="0"/>
              <a:t> </a:t>
            </a:r>
            <a:r>
              <a:rPr lang="it-IT" sz="2000" dirty="0" err="1"/>
              <a:t>extension</a:t>
            </a:r>
            <a:r>
              <a:rPr lang="it-IT" sz="2000" dirty="0"/>
              <a:t> over the </a:t>
            </a:r>
            <a:r>
              <a:rPr lang="it-IT" sz="2000" dirty="0" err="1"/>
              <a:t>whole</a:t>
            </a:r>
            <a:r>
              <a:rPr lang="it-IT" sz="2000" dirty="0"/>
              <a:t> Africa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it-IT" sz="2000" dirty="0" err="1"/>
              <a:t>Daily</a:t>
            </a:r>
            <a:r>
              <a:rPr lang="it-IT" sz="2000" dirty="0"/>
              <a:t> or </a:t>
            </a:r>
            <a:r>
              <a:rPr lang="it-IT" sz="2000" dirty="0" err="1"/>
              <a:t>monthly</a:t>
            </a:r>
            <a:r>
              <a:rPr lang="it-IT" sz="2000" dirty="0"/>
              <a:t> data of </a:t>
            </a:r>
            <a:r>
              <a:rPr lang="it-IT" sz="2000" dirty="0" err="1"/>
              <a:t>climatological</a:t>
            </a:r>
            <a:r>
              <a:rPr lang="it-IT" sz="2000" dirty="0"/>
              <a:t> </a:t>
            </a:r>
            <a:r>
              <a:rPr lang="it-IT" sz="2000" dirty="0" err="1"/>
              <a:t>interest</a:t>
            </a:r>
            <a:r>
              <a:rPr lang="it-IT" sz="2000" dirty="0"/>
              <a:t> and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hourly</a:t>
            </a:r>
            <a:r>
              <a:rPr lang="it-IT" sz="2000" dirty="0"/>
              <a:t> or sub-</a:t>
            </a:r>
            <a:r>
              <a:rPr lang="it-IT" sz="2000" dirty="0" err="1"/>
              <a:t>hourly</a:t>
            </a:r>
            <a:endParaRPr lang="it-IT" sz="2000" dirty="0"/>
          </a:p>
          <a:p>
            <a:pPr marL="342900" indent="-342900">
              <a:buFont typeface="Wingdings" pitchFamily="2" charset="2"/>
              <a:buChar char="q"/>
            </a:pPr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datasets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independent</a:t>
            </a:r>
            <a:r>
              <a:rPr lang="it-IT" sz="2000" dirty="0"/>
              <a:t> by the </a:t>
            </a:r>
            <a:r>
              <a:rPr lang="it-IT" sz="2000" dirty="0" err="1"/>
              <a:t>products</a:t>
            </a:r>
            <a:r>
              <a:rPr lang="it-IT" sz="2000" dirty="0"/>
              <a:t> to be </a:t>
            </a:r>
            <a:r>
              <a:rPr lang="it-IT" sz="2000" dirty="0" err="1"/>
              <a:t>validated</a:t>
            </a:r>
            <a:endParaRPr lang="it-IT" sz="2000" dirty="0"/>
          </a:p>
          <a:p>
            <a:pPr marL="342900" indent="-342900">
              <a:buFont typeface="Wingdings" pitchFamily="2" charset="2"/>
              <a:buChar char="q"/>
            </a:pPr>
            <a:r>
              <a:rPr lang="it-IT" sz="2000" dirty="0"/>
              <a:t>Data </a:t>
            </a:r>
            <a:r>
              <a:rPr lang="it-IT" sz="2000" dirty="0" err="1"/>
              <a:t>only</a:t>
            </a:r>
            <a:r>
              <a:rPr lang="it-IT" sz="2000" dirty="0"/>
              <a:t> on </a:t>
            </a:r>
            <a:r>
              <a:rPr lang="it-IT" sz="2000" dirty="0" err="1"/>
              <a:t>land</a:t>
            </a:r>
            <a:r>
              <a:rPr lang="it-IT" sz="2000" dirty="0"/>
              <a:t> </a:t>
            </a:r>
            <a:r>
              <a:rPr lang="it-IT" sz="2000" dirty="0" err="1"/>
              <a:t>areas</a:t>
            </a:r>
            <a:endParaRPr lang="it-IT" sz="20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7853503-1C54-8544-8E95-7FCA38DD4E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18" t="15333" r="9241" b="41975"/>
          <a:stretch/>
        </p:blipFill>
        <p:spPr>
          <a:xfrm>
            <a:off x="521979" y="4813016"/>
            <a:ext cx="3019506" cy="12395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2EA1023-D67F-BE49-9747-3366DFC3FA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468" y="1521586"/>
            <a:ext cx="1874521" cy="14287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EB2AED4-62A1-D14E-8C34-D258567E1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0481" y="4032066"/>
            <a:ext cx="2892078" cy="223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0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FA0126-538B-FF4C-B465-5E96B8CF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Associate </a:t>
            </a:r>
            <a:r>
              <a:rPr lang="it-IT" dirty="0" err="1"/>
              <a:t>Scientist</a:t>
            </a:r>
            <a:r>
              <a:rPr lang="it-IT" dirty="0"/>
              <a:t> </a:t>
            </a:r>
            <a:r>
              <a:rPr lang="it-IT" dirty="0" err="1"/>
              <a:t>activity</a:t>
            </a:r>
            <a:r>
              <a:rPr lang="it-IT" dirty="0"/>
              <a:t> </a:t>
            </a:r>
            <a:r>
              <a:rPr lang="it-IT" dirty="0" err="1"/>
              <a:t>result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717ABA-0A5C-1342-B0C5-8D633C261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0D7B26-A560-E447-AA97-12F2CF594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18</a:t>
            </a:fld>
            <a:endParaRPr lang="de-AT"/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6049C0D6-FCAB-C249-9B0E-BDF92BD45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78" y="717551"/>
            <a:ext cx="4987637" cy="5383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257C7E7-DB02-D94B-A601-727E60D0E4C1}"/>
              </a:ext>
            </a:extLst>
          </p:cNvPr>
          <p:cNvSpPr/>
          <p:nvPr/>
        </p:nvSpPr>
        <p:spPr>
          <a:xfrm>
            <a:off x="5905500" y="2497882"/>
            <a:ext cx="6096000" cy="2308324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just"/>
            <a:r>
              <a:rPr lang="it-IT" i="1" dirty="0">
                <a:latin typeface="Times New Roman" panose="02020603050405020304" pitchFamily="18" charset="0"/>
              </a:rPr>
              <a:t>«…</a:t>
            </a:r>
            <a:r>
              <a:rPr lang="it-IT" i="1" dirty="0" err="1">
                <a:latin typeface="Times New Roman" panose="02020603050405020304" pitchFamily="18" charset="0"/>
              </a:rPr>
              <a:t>it</a:t>
            </a:r>
            <a:r>
              <a:rPr lang="it-IT" i="1" dirty="0">
                <a:latin typeface="Times New Roman" panose="02020603050405020304" pitchFamily="18" charset="0"/>
              </a:rPr>
              <a:t> can be </a:t>
            </a:r>
            <a:r>
              <a:rPr lang="it-IT" i="1" dirty="0" err="1">
                <a:latin typeface="Times New Roman" panose="02020603050405020304" pitchFamily="18" charset="0"/>
              </a:rPr>
              <a:t>establish</a:t>
            </a:r>
            <a:r>
              <a:rPr lang="it-IT" i="1" dirty="0">
                <a:latin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</a:rPr>
              <a:t>that</a:t>
            </a:r>
            <a:r>
              <a:rPr lang="it-IT" i="1" dirty="0">
                <a:latin typeface="Times New Roman" panose="02020603050405020304" pitchFamily="18" charset="0"/>
              </a:rPr>
              <a:t> 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</a:rPr>
              <a:t>2A-DPR NS</a:t>
            </a:r>
            <a:r>
              <a:rPr lang="it-IT" dirty="0">
                <a:latin typeface="Times New Roman" panose="02020603050405020304" pitchFamily="18" charset="0"/>
              </a:rPr>
              <a:t> V05 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</a:rPr>
              <a:t>can be </a:t>
            </a:r>
            <a:r>
              <a:rPr lang="it-IT" i="1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used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</a:rPr>
              <a:t> to </a:t>
            </a:r>
            <a:r>
              <a:rPr lang="it-IT" i="1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verify</a:t>
            </a:r>
            <a:r>
              <a:rPr lang="it-IT" i="1" dirty="0">
                <a:latin typeface="Times New Roman" panose="02020603050405020304" pitchFamily="18" charset="0"/>
              </a:rPr>
              <a:t> the </a:t>
            </a:r>
            <a:r>
              <a:rPr lang="it-IT" dirty="0">
                <a:latin typeface="Times New Roman" panose="02020603050405020304" pitchFamily="18" charset="0"/>
              </a:rPr>
              <a:t>H03 (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</a:rPr>
              <a:t>P-IN-SEVIRI) </a:t>
            </a:r>
            <a:r>
              <a:rPr lang="it-IT" i="1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rainfall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it-IT" i="1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estimations</a:t>
            </a:r>
            <a:r>
              <a:rPr lang="it-IT" i="1" dirty="0">
                <a:latin typeface="Times New Roman" panose="02020603050405020304" pitchFamily="18" charset="0"/>
              </a:rPr>
              <a:t> </a:t>
            </a:r>
            <a:r>
              <a:rPr lang="it-IT" i="1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where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</a:rPr>
              <a:t> the </a:t>
            </a:r>
            <a:r>
              <a:rPr lang="it-IT" i="1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ground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it-IT" i="1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radars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</a:rPr>
              <a:t> are </a:t>
            </a:r>
            <a:r>
              <a:rPr lang="it-IT" i="1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not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it-IT" i="1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available</a:t>
            </a:r>
            <a:r>
              <a:rPr lang="it-IT" i="1" dirty="0">
                <a:latin typeface="Times New Roman" panose="02020603050405020304" pitchFamily="18" charset="0"/>
              </a:rPr>
              <a:t>, </a:t>
            </a:r>
            <a:r>
              <a:rPr lang="it-IT" i="1" dirty="0" err="1">
                <a:latin typeface="Times New Roman" panose="02020603050405020304" pitchFamily="18" charset="0"/>
              </a:rPr>
              <a:t>as</a:t>
            </a:r>
            <a:r>
              <a:rPr lang="it-IT" i="1" dirty="0">
                <a:latin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</a:rPr>
              <a:t>is</a:t>
            </a:r>
            <a:r>
              <a:rPr lang="it-IT" i="1" dirty="0">
                <a:latin typeface="Times New Roman" panose="02020603050405020304" pitchFamily="18" charset="0"/>
              </a:rPr>
              <a:t> the case for </a:t>
            </a:r>
            <a:r>
              <a:rPr lang="it-IT" i="1" dirty="0" err="1">
                <a:latin typeface="Times New Roman" panose="02020603050405020304" pitchFamily="18" charset="0"/>
              </a:rPr>
              <a:t>most</a:t>
            </a:r>
            <a:r>
              <a:rPr lang="it-IT" i="1" dirty="0">
                <a:latin typeface="Times New Roman" panose="02020603050405020304" pitchFamily="18" charset="0"/>
              </a:rPr>
              <a:t> of the </a:t>
            </a:r>
            <a:r>
              <a:rPr lang="it-IT" i="1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African</a:t>
            </a:r>
            <a:r>
              <a:rPr lang="it-IT" i="1" dirty="0">
                <a:latin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</a:rPr>
              <a:t>territory</a:t>
            </a:r>
            <a:r>
              <a:rPr lang="it-IT" i="1" dirty="0">
                <a:latin typeface="Times New Roman" panose="02020603050405020304" pitchFamily="18" charset="0"/>
              </a:rPr>
              <a:t>. </a:t>
            </a:r>
            <a:r>
              <a:rPr lang="it-IT" i="1" dirty="0" err="1">
                <a:latin typeface="Times New Roman" panose="02020603050405020304" pitchFamily="18" charset="0"/>
              </a:rPr>
              <a:t>This</a:t>
            </a:r>
            <a:r>
              <a:rPr lang="it-IT" i="1" dirty="0">
                <a:latin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</a:rPr>
              <a:t>is</a:t>
            </a:r>
            <a:r>
              <a:rPr lang="it-IT" i="1" dirty="0">
                <a:latin typeface="Times New Roman" panose="02020603050405020304" pitchFamily="18" charset="0"/>
              </a:rPr>
              <a:t> more </a:t>
            </a:r>
            <a:r>
              <a:rPr lang="it-IT" i="1" dirty="0" err="1">
                <a:latin typeface="Times New Roman" panose="02020603050405020304" pitchFamily="18" charset="0"/>
              </a:rPr>
              <a:t>true</a:t>
            </a:r>
            <a:r>
              <a:rPr lang="it-IT" i="1" dirty="0">
                <a:latin typeface="Times New Roman" panose="02020603050405020304" pitchFamily="18" charset="0"/>
              </a:rPr>
              <a:t> for light to moderate </a:t>
            </a:r>
            <a:r>
              <a:rPr lang="it-IT" i="1" dirty="0" err="1">
                <a:latin typeface="Times New Roman" panose="02020603050405020304" pitchFamily="18" charset="0"/>
              </a:rPr>
              <a:t>precipitation</a:t>
            </a:r>
            <a:r>
              <a:rPr lang="it-IT" i="1" dirty="0">
                <a:latin typeface="Times New Roman" panose="02020603050405020304" pitchFamily="18" charset="0"/>
              </a:rPr>
              <a:t>, </a:t>
            </a:r>
            <a:r>
              <a:rPr lang="it-IT" i="1" dirty="0" err="1">
                <a:latin typeface="Times New Roman" panose="02020603050405020304" pitchFamily="18" charset="0"/>
              </a:rPr>
              <a:t>whereas</a:t>
            </a:r>
            <a:r>
              <a:rPr lang="it-IT" i="1" dirty="0">
                <a:latin typeface="Times New Roman" panose="02020603050405020304" pitchFamily="18" charset="0"/>
              </a:rPr>
              <a:t> for </a:t>
            </a:r>
            <a:r>
              <a:rPr lang="it-IT" i="1" dirty="0" err="1">
                <a:latin typeface="Times New Roman" panose="02020603050405020304" pitchFamily="18" charset="0"/>
              </a:rPr>
              <a:t>heavy</a:t>
            </a:r>
            <a:r>
              <a:rPr lang="it-IT" i="1" dirty="0">
                <a:latin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</a:rPr>
              <a:t>precipitation</a:t>
            </a:r>
            <a:r>
              <a:rPr lang="it-IT" i="1" dirty="0">
                <a:latin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</a:rPr>
              <a:t>DPR</a:t>
            </a:r>
            <a:r>
              <a:rPr lang="it-IT" i="1" dirty="0">
                <a:latin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</a:rPr>
              <a:t>products</a:t>
            </a:r>
            <a:r>
              <a:rPr lang="it-IT" i="1" dirty="0">
                <a:latin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</a:rPr>
              <a:t>should</a:t>
            </a:r>
            <a:r>
              <a:rPr lang="it-IT" i="1" dirty="0">
                <a:latin typeface="Times New Roman" panose="02020603050405020304" pitchFamily="18" charset="0"/>
              </a:rPr>
              <a:t> be </a:t>
            </a:r>
            <a:r>
              <a:rPr lang="it-IT" i="1" dirty="0" err="1">
                <a:latin typeface="Times New Roman" panose="02020603050405020304" pitchFamily="18" charset="0"/>
              </a:rPr>
              <a:t>used</a:t>
            </a:r>
            <a:r>
              <a:rPr lang="it-IT" i="1" dirty="0">
                <a:latin typeface="Times New Roman" panose="02020603050405020304" pitchFamily="18" charset="0"/>
              </a:rPr>
              <a:t> with more </a:t>
            </a:r>
            <a:r>
              <a:rPr lang="it-IT" i="1" dirty="0" err="1">
                <a:latin typeface="Times New Roman" panose="02020603050405020304" pitchFamily="18" charset="0"/>
              </a:rPr>
              <a:t>caution</a:t>
            </a:r>
            <a:r>
              <a:rPr lang="it-IT" i="1" dirty="0">
                <a:latin typeface="Times New Roman" panose="02020603050405020304" pitchFamily="18" charset="0"/>
              </a:rPr>
              <a:t>, due to the </a:t>
            </a:r>
            <a:r>
              <a:rPr lang="it-IT" i="1" dirty="0" err="1">
                <a:latin typeface="Times New Roman" panose="02020603050405020304" pitchFamily="18" charset="0"/>
              </a:rPr>
              <a:t>underestimation</a:t>
            </a:r>
            <a:r>
              <a:rPr lang="it-IT" i="1" dirty="0">
                <a:latin typeface="Times New Roman" panose="02020603050405020304" pitchFamily="18" charset="0"/>
              </a:rPr>
              <a:t> of </a:t>
            </a:r>
            <a:r>
              <a:rPr lang="it-IT" dirty="0">
                <a:latin typeface="Times New Roman" panose="02020603050405020304" pitchFamily="18" charset="0"/>
              </a:rPr>
              <a:t>DPR</a:t>
            </a:r>
            <a:r>
              <a:rPr lang="it-IT" i="1" dirty="0">
                <a:latin typeface="Times New Roman" panose="02020603050405020304" pitchFamily="18" charset="0"/>
              </a:rPr>
              <a:t> with </a:t>
            </a:r>
            <a:r>
              <a:rPr lang="it-IT" i="1" dirty="0" err="1">
                <a:latin typeface="Times New Roman" panose="02020603050405020304" pitchFamily="18" charset="0"/>
              </a:rPr>
              <a:t>respect</a:t>
            </a:r>
            <a:r>
              <a:rPr lang="it-IT" i="1" dirty="0">
                <a:latin typeface="Times New Roman" panose="02020603050405020304" pitchFamily="18" charset="0"/>
              </a:rPr>
              <a:t> the </a:t>
            </a:r>
            <a:r>
              <a:rPr lang="it-IT" i="1" dirty="0" err="1">
                <a:latin typeface="Times New Roman" panose="02020603050405020304" pitchFamily="18" charset="0"/>
              </a:rPr>
              <a:t>reference</a:t>
            </a:r>
            <a:r>
              <a:rPr lang="it-IT" i="1" dirty="0">
                <a:latin typeface="Times New Roman" panose="02020603050405020304" pitchFamily="18" charset="0"/>
              </a:rPr>
              <a:t> and to the </a:t>
            </a:r>
            <a:r>
              <a:rPr lang="it-IT" i="1" dirty="0" err="1">
                <a:latin typeface="Times New Roman" panose="02020603050405020304" pitchFamily="18" charset="0"/>
              </a:rPr>
              <a:t>scarce</a:t>
            </a:r>
            <a:r>
              <a:rPr lang="it-IT" i="1" dirty="0">
                <a:latin typeface="Times New Roman" panose="02020603050405020304" pitchFamily="18" charset="0"/>
              </a:rPr>
              <a:t> data of </a:t>
            </a:r>
            <a:r>
              <a:rPr lang="it-IT" i="1" dirty="0" err="1">
                <a:latin typeface="Times New Roman" panose="02020603050405020304" pitchFamily="18" charset="0"/>
              </a:rPr>
              <a:t>heavy</a:t>
            </a:r>
            <a:r>
              <a:rPr lang="it-IT" i="1" dirty="0">
                <a:latin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</a:rPr>
              <a:t>precipitation</a:t>
            </a:r>
            <a:r>
              <a:rPr lang="it-IT" i="1" dirty="0">
                <a:latin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</a:rPr>
              <a:t>sampled</a:t>
            </a:r>
            <a:r>
              <a:rPr lang="it-IT" i="1" dirty="0">
                <a:latin typeface="Times New Roman" panose="02020603050405020304" pitchFamily="18" charset="0"/>
              </a:rPr>
              <a:t> by the </a:t>
            </a:r>
            <a:r>
              <a:rPr lang="it-IT" i="1" dirty="0" err="1">
                <a:latin typeface="Times New Roman" panose="02020603050405020304" pitchFamily="18" charset="0"/>
              </a:rPr>
              <a:t>ground-based</a:t>
            </a:r>
            <a:r>
              <a:rPr lang="it-IT" i="1" dirty="0">
                <a:latin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</a:rPr>
              <a:t>radars</a:t>
            </a:r>
            <a:r>
              <a:rPr lang="it-IT" i="1" dirty="0">
                <a:latin typeface="Times New Roman" panose="02020603050405020304" pitchFamily="18" charset="0"/>
              </a:rPr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403333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FA0126-538B-FF4C-B465-5E96B8CF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Dual-</a:t>
            </a:r>
            <a:r>
              <a:rPr lang="it-IT" dirty="0" err="1"/>
              <a:t>frequency</a:t>
            </a:r>
            <a:r>
              <a:rPr lang="it-IT" dirty="0"/>
              <a:t> </a:t>
            </a:r>
            <a:r>
              <a:rPr lang="it-IT" dirty="0" err="1"/>
              <a:t>Precipitation</a:t>
            </a:r>
            <a:r>
              <a:rPr lang="it-IT" dirty="0"/>
              <a:t> Radar (DPR)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65EBB1-9CD9-9E44-AF4C-AC397DCA9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061B0D-AAC2-5045-B196-850B9065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19</a:t>
            </a:fld>
            <a:endParaRPr lang="de-A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2652D65-1E1F-564D-A83B-C14733A94BDA}"/>
              </a:ext>
            </a:extLst>
          </p:cNvPr>
          <p:cNvSpPr txBox="1"/>
          <p:nvPr/>
        </p:nvSpPr>
        <p:spPr>
          <a:xfrm>
            <a:off x="8359907" y="5488247"/>
            <a:ext cx="3775905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000" b="1" i="1" u="sng" dirty="0" err="1"/>
              <a:t>prEs</a:t>
            </a:r>
            <a:br>
              <a:rPr lang="it-IT" sz="2000" dirty="0"/>
            </a:br>
            <a:r>
              <a:rPr lang="it-IT" sz="2000" dirty="0" err="1"/>
              <a:t>Precipitation</a:t>
            </a:r>
            <a:r>
              <a:rPr lang="it-IT" sz="2000" dirty="0"/>
              <a:t> </a:t>
            </a:r>
            <a:r>
              <a:rPr lang="it-IT" sz="2000" dirty="0" err="1"/>
              <a:t>Estimated</a:t>
            </a:r>
            <a:r>
              <a:rPr lang="it-IT" sz="2000" dirty="0"/>
              <a:t> on Surface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5BB74F7-0E26-5149-BE47-4FE8162119FD}"/>
              </a:ext>
            </a:extLst>
          </p:cNvPr>
          <p:cNvSpPr txBox="1"/>
          <p:nvPr/>
        </p:nvSpPr>
        <p:spPr>
          <a:xfrm>
            <a:off x="1961505" y="5758071"/>
            <a:ext cx="6170664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 dirty="0"/>
              <a:t>2 </a:t>
            </a:r>
            <a:r>
              <a:rPr lang="it-IT" sz="2000" dirty="0" err="1"/>
              <a:t>product</a:t>
            </a:r>
            <a:r>
              <a:rPr lang="it-IT" sz="2000" dirty="0"/>
              <a:t> </a:t>
            </a:r>
            <a:r>
              <a:rPr lang="it-IT" sz="2000" dirty="0" err="1"/>
              <a:t>types</a:t>
            </a:r>
            <a:r>
              <a:rPr lang="it-IT" sz="2000" dirty="0"/>
              <a:t> (K-band </a:t>
            </a:r>
            <a:r>
              <a:rPr lang="it-IT" sz="2000" dirty="0" err="1"/>
              <a:t>only</a:t>
            </a:r>
            <a:r>
              <a:rPr lang="it-IT" sz="2000" dirty="0"/>
              <a:t> / </a:t>
            </a:r>
            <a:r>
              <a:rPr lang="it-IT" sz="2000" u="sng" dirty="0" err="1"/>
              <a:t>Combined</a:t>
            </a:r>
            <a:r>
              <a:rPr lang="it-IT" sz="2000" u="sng" dirty="0"/>
              <a:t> [DPR] Product</a:t>
            </a:r>
            <a:r>
              <a:rPr lang="it-IT" sz="2000" dirty="0"/>
              <a:t>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C9939F0-896C-1647-AEBD-3AC6F449E381}"/>
              </a:ext>
            </a:extLst>
          </p:cNvPr>
          <p:cNvSpPr txBox="1"/>
          <p:nvPr/>
        </p:nvSpPr>
        <p:spPr>
          <a:xfrm>
            <a:off x="8705644" y="4970804"/>
            <a:ext cx="3382144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 dirty="0"/>
              <a:t>3 </a:t>
            </a:r>
            <a:r>
              <a:rPr lang="it-IT" sz="2000" dirty="0" err="1"/>
              <a:t>Scan</a:t>
            </a:r>
            <a:r>
              <a:rPr lang="it-IT" sz="2000" dirty="0"/>
              <a:t> </a:t>
            </a:r>
            <a:r>
              <a:rPr lang="it-IT" sz="2000" dirty="0" err="1"/>
              <a:t>modes</a:t>
            </a:r>
            <a:r>
              <a:rPr lang="it-IT" sz="2000" dirty="0"/>
              <a:t> (</a:t>
            </a:r>
            <a:r>
              <a:rPr lang="it-IT" sz="2000" b="1" u="sng" dirty="0">
                <a:solidFill>
                  <a:srgbClr val="71E0E2"/>
                </a:solidFill>
              </a:rPr>
              <a:t>NS</a:t>
            </a:r>
            <a:r>
              <a:rPr lang="it-IT" sz="2000" dirty="0"/>
              <a:t>, </a:t>
            </a:r>
            <a:r>
              <a:rPr lang="it-IT" sz="2000" b="1" dirty="0">
                <a:solidFill>
                  <a:srgbClr val="FFFF00"/>
                </a:solidFill>
              </a:rPr>
              <a:t>MS</a:t>
            </a:r>
            <a:r>
              <a:rPr lang="it-IT" sz="2000" dirty="0"/>
              <a:t> and </a:t>
            </a:r>
            <a:r>
              <a:rPr lang="it-IT" sz="2000" b="1" dirty="0">
                <a:solidFill>
                  <a:srgbClr val="EA83AC"/>
                </a:solidFill>
              </a:rPr>
              <a:t>HS</a:t>
            </a:r>
            <a:r>
              <a:rPr lang="it-IT" sz="2000" dirty="0"/>
              <a:t>)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B3EFAD9-E5F6-2A46-BF2C-D03C80BCD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73" y="1299923"/>
            <a:ext cx="3380740" cy="3595911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C2104DD-1F7A-C54C-9118-A276306D6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33979">
            <a:off x="-240009" y="1716113"/>
            <a:ext cx="3336380" cy="2426458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E8802A08-282F-0946-B6FF-4201AF158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437439"/>
              </p:ext>
            </p:extLst>
          </p:nvPr>
        </p:nvGraphicFramePr>
        <p:xfrm>
          <a:off x="2806768" y="1189539"/>
          <a:ext cx="5489413" cy="45305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3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3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3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433">
                <a:tc>
                  <a:txBody>
                    <a:bodyPr/>
                    <a:lstStyle/>
                    <a:p>
                      <a:pPr algn="l"/>
                      <a:r>
                        <a:rPr lang="en-GB" sz="1800" b="1" noProof="0" dirty="0">
                          <a:solidFill>
                            <a:schemeClr val="tx1"/>
                          </a:solidFill>
                        </a:rPr>
                        <a:t>Features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 err="1">
                          <a:solidFill>
                            <a:schemeClr val="tx1"/>
                          </a:solidFill>
                        </a:rPr>
                        <a:t>KuPR</a:t>
                      </a:r>
                      <a:endParaRPr lang="en-GB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 err="1">
                          <a:solidFill>
                            <a:schemeClr val="tx1"/>
                          </a:solidFill>
                        </a:rPr>
                        <a:t>KaPR</a:t>
                      </a:r>
                      <a:endParaRPr lang="en-GB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433">
                <a:tc>
                  <a:txBody>
                    <a:bodyPr/>
                    <a:lstStyle/>
                    <a:p>
                      <a:pPr algn="l"/>
                      <a:r>
                        <a:rPr lang="en-GB" sz="1800" b="1" noProof="0" dirty="0">
                          <a:solidFill>
                            <a:schemeClr val="tx1"/>
                          </a:solidFill>
                        </a:rPr>
                        <a:t>Frequency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13.6 GHz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35.5 GHz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433">
                <a:tc>
                  <a:txBody>
                    <a:bodyPr/>
                    <a:lstStyle/>
                    <a:p>
                      <a:pPr algn="l"/>
                      <a:r>
                        <a:rPr lang="en-GB" sz="1800" b="1" noProof="0" dirty="0">
                          <a:solidFill>
                            <a:schemeClr val="tx1"/>
                          </a:solidFill>
                        </a:rPr>
                        <a:t>Swath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245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120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247">
                <a:tc>
                  <a:txBody>
                    <a:bodyPr/>
                    <a:lstStyle/>
                    <a:p>
                      <a:pPr algn="l"/>
                      <a:r>
                        <a:rPr lang="en-GB" sz="1800" b="1" noProof="0" dirty="0">
                          <a:solidFill>
                            <a:schemeClr val="tx1"/>
                          </a:solidFill>
                        </a:rPr>
                        <a:t>Spatial</a:t>
                      </a:r>
                      <a:r>
                        <a:rPr lang="en-GB" sz="1800" b="1" baseline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800" b="1" noProof="0" dirty="0">
                          <a:solidFill>
                            <a:schemeClr val="tx1"/>
                          </a:solidFill>
                        </a:rPr>
                        <a:t>Resolution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5.2 km (Nadir @</a:t>
                      </a:r>
                      <a:r>
                        <a:rPr lang="en-GB" sz="1800" baseline="0" noProof="0" dirty="0"/>
                        <a:t> </a:t>
                      </a:r>
                      <a:r>
                        <a:rPr lang="en-GB" sz="1800" noProof="0" dirty="0"/>
                        <a:t>407 km)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433">
                <a:tc>
                  <a:txBody>
                    <a:bodyPr/>
                    <a:lstStyle/>
                    <a:p>
                      <a:pPr algn="l"/>
                      <a:r>
                        <a:rPr lang="en-GB" sz="1800" b="1" noProof="0" dirty="0">
                          <a:solidFill>
                            <a:schemeClr val="tx1"/>
                          </a:solidFill>
                        </a:rPr>
                        <a:t>Beam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0.71° (</a:t>
                      </a:r>
                      <a:r>
                        <a:rPr lang="en-GB" sz="1800" noProof="0" dirty="0" err="1"/>
                        <a:t>Center</a:t>
                      </a:r>
                      <a:r>
                        <a:rPr lang="en-GB" sz="1800" noProof="0" dirty="0"/>
                        <a:t> Beam)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5731">
                <a:tc>
                  <a:txBody>
                    <a:bodyPr/>
                    <a:lstStyle/>
                    <a:p>
                      <a:pPr algn="l"/>
                      <a:r>
                        <a:rPr lang="en-GB" sz="1800" b="1" noProof="0" dirty="0">
                          <a:solidFill>
                            <a:schemeClr val="tx1"/>
                          </a:solidFill>
                        </a:rPr>
                        <a:t>Beam Number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 dirty="0">
                          <a:solidFill>
                            <a:srgbClr val="71E0E2"/>
                          </a:solidFill>
                        </a:rPr>
                        <a:t>49 </a:t>
                      </a:r>
                    </a:p>
                    <a:p>
                      <a:pPr algn="ctr"/>
                      <a:r>
                        <a:rPr lang="en-GB" sz="1800" b="1" noProof="0" dirty="0">
                          <a:solidFill>
                            <a:srgbClr val="71E0E2"/>
                          </a:solidFill>
                        </a:rPr>
                        <a:t>Normal Scan, 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49: </a:t>
                      </a:r>
                    </a:p>
                    <a:p>
                      <a:pPr algn="ctr"/>
                      <a:r>
                        <a:rPr lang="en-GB" sz="1800" b="1" noProof="0" dirty="0">
                          <a:solidFill>
                            <a:srgbClr val="FFFF00"/>
                          </a:solidFill>
                        </a:rPr>
                        <a:t>25 in matched beams (MS)</a:t>
                      </a:r>
                      <a:r>
                        <a:rPr lang="en-GB" sz="1800" b="1" baseline="0" noProof="0" dirty="0">
                          <a:solidFill>
                            <a:schemeClr val="tx1"/>
                          </a:solidFill>
                        </a:rPr>
                        <a:t> +</a:t>
                      </a:r>
                      <a:r>
                        <a:rPr lang="en-GB" sz="1800" b="1" noProof="0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GB" sz="1800" b="1" noProof="0" dirty="0">
                          <a:solidFill>
                            <a:srgbClr val="EA83AC"/>
                          </a:solidFill>
                        </a:rPr>
                        <a:t>24 in interlaced scans (HS)</a:t>
                      </a:r>
                      <a:endParaRPr lang="en-GB" sz="1800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247">
                <a:tc>
                  <a:txBody>
                    <a:bodyPr/>
                    <a:lstStyle/>
                    <a:p>
                      <a:pPr algn="l"/>
                      <a:r>
                        <a:rPr lang="en-GB" sz="1800" b="1" noProof="0" dirty="0">
                          <a:solidFill>
                            <a:schemeClr val="tx1"/>
                          </a:solidFill>
                        </a:rPr>
                        <a:t>Min. </a:t>
                      </a:r>
                      <a:r>
                        <a:rPr lang="en-GB" sz="1800" b="1" noProof="0" dirty="0" err="1">
                          <a:solidFill>
                            <a:schemeClr val="tx1"/>
                          </a:solidFill>
                        </a:rPr>
                        <a:t>measur</a:t>
                      </a:r>
                      <a:r>
                        <a:rPr lang="en-GB" sz="1800" b="1" noProof="0" dirty="0">
                          <a:solidFill>
                            <a:schemeClr val="tx1"/>
                          </a:solidFill>
                        </a:rPr>
                        <a:t>. RR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 dirty="0">
                          <a:solidFill>
                            <a:srgbClr val="FF0000"/>
                          </a:solidFill>
                        </a:rPr>
                        <a:t>0.5 mm/h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0.2 mm/h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0007">
                <a:tc>
                  <a:txBody>
                    <a:bodyPr/>
                    <a:lstStyle/>
                    <a:p>
                      <a:pPr algn="l"/>
                      <a:r>
                        <a:rPr lang="en-GB" sz="1800" b="1" noProof="0" dirty="0">
                          <a:solidFill>
                            <a:schemeClr val="tx1"/>
                          </a:solidFill>
                        </a:rPr>
                        <a:t>Cross T. Scan Angle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±17°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±8.5°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264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1DFDD0-20F5-7B47-BA17-394499425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err="1"/>
              <a:t>Outline</a:t>
            </a:r>
            <a:endParaRPr lang="it-IT" i="1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7CA3AD-6F36-E34A-BFE6-350F108F786B}"/>
              </a:ext>
            </a:extLst>
          </p:cNvPr>
          <p:cNvSpPr txBox="1"/>
          <p:nvPr/>
        </p:nvSpPr>
        <p:spPr>
          <a:xfrm>
            <a:off x="2061401" y="2090172"/>
            <a:ext cx="7774244" cy="267765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err="1"/>
              <a:t>Quality</a:t>
            </a:r>
            <a:r>
              <a:rPr lang="it-IT" sz="2800" dirty="0"/>
              <a:t> </a:t>
            </a:r>
            <a:r>
              <a:rPr lang="it-IT" sz="2800" dirty="0" err="1"/>
              <a:t>Assessment</a:t>
            </a:r>
            <a:r>
              <a:rPr lang="it-IT" sz="2800" dirty="0"/>
              <a:t> </a:t>
            </a:r>
            <a:r>
              <a:rPr lang="it-IT" sz="2800" dirty="0" err="1"/>
              <a:t>activities</a:t>
            </a:r>
            <a:r>
              <a:rPr lang="it-IT" sz="2800" dirty="0"/>
              <a:t> (Q.A.)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err="1"/>
              <a:t>Precipitation</a:t>
            </a:r>
            <a:r>
              <a:rPr lang="it-IT" sz="2800" dirty="0"/>
              <a:t> Product </a:t>
            </a:r>
            <a:r>
              <a:rPr lang="it-IT" sz="2800" dirty="0" err="1"/>
              <a:t>Validation</a:t>
            </a:r>
            <a:r>
              <a:rPr lang="it-IT" sz="2800" dirty="0"/>
              <a:t> Group (PPVG)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err="1"/>
              <a:t>Precipitation</a:t>
            </a:r>
            <a:r>
              <a:rPr lang="it-IT" sz="2800" dirty="0"/>
              <a:t> </a:t>
            </a:r>
            <a:r>
              <a:rPr lang="it-IT" sz="2800" dirty="0" err="1"/>
              <a:t>products</a:t>
            </a: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Reference </a:t>
            </a:r>
            <a:r>
              <a:rPr lang="it-IT" sz="2800" dirty="0" err="1"/>
              <a:t>precipitation</a:t>
            </a:r>
            <a:r>
              <a:rPr lang="it-IT" sz="2800" dirty="0"/>
              <a:t>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err="1"/>
              <a:t>Validation</a:t>
            </a:r>
            <a:r>
              <a:rPr lang="it-IT" sz="2800" dirty="0"/>
              <a:t> </a:t>
            </a:r>
            <a:r>
              <a:rPr lang="it-IT" sz="2800" dirty="0" err="1"/>
              <a:t>Methodology</a:t>
            </a:r>
            <a:r>
              <a:rPr lang="it-IT" sz="2800" dirty="0"/>
              <a:t> (over Europe and Africa)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err="1"/>
              <a:t>Results</a:t>
            </a:r>
            <a:r>
              <a:rPr lang="it-IT" sz="2800" dirty="0"/>
              <a:t> and </a:t>
            </a:r>
            <a:r>
              <a:rPr lang="it-IT" sz="2800" dirty="0" err="1"/>
              <a:t>conclusion</a:t>
            </a:r>
            <a:endParaRPr lang="it-IT" sz="280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DBEC91F-5668-9B4E-BB87-384326BE4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err="1"/>
              <a:t>Marco.Petracca@protezionecivile.it</a:t>
            </a:r>
            <a:r>
              <a:rPr lang="de-AT" dirty="0"/>
              <a:t> (DPC)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6DED22-2D9D-C44C-8C7B-41E11EC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82339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7000" t="9000" r="7000" b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0DC63F-D23C-5140-9A91-41B13541E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Comparison</a:t>
            </a:r>
            <a:r>
              <a:rPr lang="it-IT" dirty="0"/>
              <a:t> </a:t>
            </a:r>
            <a:r>
              <a:rPr lang="it-IT" dirty="0" err="1"/>
              <a:t>methodology</a:t>
            </a:r>
            <a:r>
              <a:rPr lang="it-IT" dirty="0"/>
              <a:t> over Africa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C2E529-9A55-0346-8227-348A2FAD9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A13F71-C0BB-594E-B045-593F41B7C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20</a:t>
            </a:fld>
            <a:endParaRPr lang="de-A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6B0F2D3-E2CC-DB49-B091-F664B7A0961E}"/>
              </a:ext>
            </a:extLst>
          </p:cNvPr>
          <p:cNvSpPr txBox="1"/>
          <p:nvPr/>
        </p:nvSpPr>
        <p:spPr>
          <a:xfrm>
            <a:off x="992337" y="1330668"/>
            <a:ext cx="84096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it-IT" dirty="0" err="1">
                <a:solidFill>
                  <a:srgbClr val="00B050"/>
                </a:solidFill>
              </a:rPr>
              <a:t>Intersection</a:t>
            </a:r>
            <a:r>
              <a:rPr lang="it-IT" dirty="0"/>
              <a:t> [</a:t>
            </a:r>
            <a:r>
              <a:rPr lang="it-IT" i="1" dirty="0" err="1"/>
              <a:t>temporal</a:t>
            </a:r>
            <a:r>
              <a:rPr lang="it-IT" i="1" dirty="0"/>
              <a:t> and </a:t>
            </a:r>
            <a:r>
              <a:rPr lang="it-IT" i="1" dirty="0" err="1"/>
              <a:t>spatial</a:t>
            </a:r>
            <a:r>
              <a:rPr lang="it-IT" i="1" dirty="0"/>
              <a:t> </a:t>
            </a:r>
            <a:r>
              <a:rPr lang="en-US" i="1" dirty="0"/>
              <a:t>GPM vs NOAA/METOP and </a:t>
            </a:r>
            <a:r>
              <a:rPr lang="en-US" i="1" dirty="0" err="1"/>
              <a:t>MeteoSat</a:t>
            </a:r>
            <a:r>
              <a:rPr lang="en-US" i="1" dirty="0"/>
              <a:t> acquisitions</a:t>
            </a:r>
            <a:r>
              <a:rPr lang="en-US" dirty="0"/>
              <a:t>]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dirty="0" err="1">
                <a:solidFill>
                  <a:srgbClr val="00B050"/>
                </a:solidFill>
              </a:rPr>
              <a:t>Downscaling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/>
              <a:t>[</a:t>
            </a:r>
            <a:r>
              <a:rPr lang="it-IT" i="1" dirty="0"/>
              <a:t>regular </a:t>
            </a:r>
            <a:r>
              <a:rPr lang="it-IT" i="1" dirty="0" err="1"/>
              <a:t>grid</a:t>
            </a:r>
            <a:r>
              <a:rPr lang="it-IT" i="1" dirty="0"/>
              <a:t> 0.5°</a:t>
            </a:r>
            <a:r>
              <a:rPr lang="it-IT" dirty="0"/>
              <a:t>]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dirty="0" err="1">
                <a:solidFill>
                  <a:srgbClr val="00B050"/>
                </a:solidFill>
              </a:rPr>
              <a:t>Comparison</a:t>
            </a:r>
            <a:r>
              <a:rPr lang="it-IT" dirty="0"/>
              <a:t> [</a:t>
            </a:r>
            <a:r>
              <a:rPr lang="it-IT" i="1" dirty="0"/>
              <a:t>pixel-</a:t>
            </a:r>
            <a:r>
              <a:rPr lang="it-IT" i="1" dirty="0" err="1"/>
              <a:t>based</a:t>
            </a:r>
            <a:r>
              <a:rPr lang="it-IT" dirty="0"/>
              <a:t>]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dirty="0" err="1">
                <a:solidFill>
                  <a:srgbClr val="00B050"/>
                </a:solidFill>
              </a:rPr>
              <a:t>Results</a:t>
            </a:r>
            <a:endParaRPr lang="it-IT" dirty="0"/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508CC954-F95C-9A46-9127-CE23D5632520}"/>
              </a:ext>
            </a:extLst>
          </p:cNvPr>
          <p:cNvSpPr txBox="1">
            <a:spLocks/>
          </p:cNvSpPr>
          <p:nvPr/>
        </p:nvSpPr>
        <p:spPr>
          <a:xfrm>
            <a:off x="10068906" y="6482471"/>
            <a:ext cx="1608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C50341-29A1-497D-86B7-D71D0DD32BE0}" type="slidenum">
              <a:rPr lang="de-AT" smtClean="0"/>
              <a:pPr/>
              <a:t>20</a:t>
            </a:fld>
            <a:endParaRPr lang="de-A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BD1BC7A-2E89-4047-B95B-7545B262CF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0" b="7905"/>
          <a:stretch/>
        </p:blipFill>
        <p:spPr>
          <a:xfrm rot="21140456">
            <a:off x="7214151" y="4732156"/>
            <a:ext cx="4787155" cy="1926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C917B68-495C-DA4D-BE8A-3F84C8007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696">
            <a:off x="6779075" y="2265192"/>
            <a:ext cx="2308137" cy="1638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BE6F0A9-9362-494D-9A55-C7F545CB26D3}"/>
              </a:ext>
            </a:extLst>
          </p:cNvPr>
          <p:cNvSpPr txBox="1"/>
          <p:nvPr/>
        </p:nvSpPr>
        <p:spPr>
          <a:xfrm>
            <a:off x="2889007" y="3673995"/>
            <a:ext cx="349326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Statistical </a:t>
            </a:r>
            <a:r>
              <a:rPr lang="it-I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scores</a:t>
            </a:r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it-I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events</a:t>
            </a:r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it-I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monthly</a:t>
            </a:r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it-I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seasonal</a:t>
            </a:r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it-I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yearly</a:t>
            </a:r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A553C17-48CE-DD42-A1F0-4E135C7273E8}"/>
              </a:ext>
            </a:extLst>
          </p:cNvPr>
          <p:cNvSpPr txBox="1"/>
          <p:nvPr/>
        </p:nvSpPr>
        <p:spPr>
          <a:xfrm>
            <a:off x="5427902" y="4726301"/>
            <a:ext cx="3482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For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precipitation</a:t>
            </a:r>
            <a:r>
              <a:rPr lang="it-IT" dirty="0"/>
              <a:t> </a:t>
            </a:r>
            <a:r>
              <a:rPr lang="it-IT" dirty="0" err="1"/>
              <a:t>classes</a:t>
            </a:r>
            <a:endParaRPr lang="it-IT" dirty="0"/>
          </a:p>
          <a:p>
            <a:pPr algn="ctr"/>
            <a:r>
              <a:rPr lang="it-IT" dirty="0"/>
              <a:t>(≥ 1 mm/h; ≥ 5 mm/h ; ≥ 10 mm/h)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E154EE5-300D-9D45-818E-A16A9CC76E4E}"/>
              </a:ext>
            </a:extLst>
          </p:cNvPr>
          <p:cNvSpPr txBox="1"/>
          <p:nvPr/>
        </p:nvSpPr>
        <p:spPr>
          <a:xfrm>
            <a:off x="3310564" y="5455441"/>
            <a:ext cx="2650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For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err="1"/>
              <a:t>types</a:t>
            </a:r>
            <a:endParaRPr lang="it-IT" dirty="0"/>
          </a:p>
          <a:p>
            <a:pPr algn="ctr"/>
            <a:r>
              <a:rPr lang="it-IT" dirty="0"/>
              <a:t>(</a:t>
            </a:r>
            <a:r>
              <a:rPr lang="it-IT" dirty="0" err="1"/>
              <a:t>sea</a:t>
            </a:r>
            <a:r>
              <a:rPr lang="it-IT" dirty="0"/>
              <a:t>, </a:t>
            </a:r>
            <a:r>
              <a:rPr lang="it-IT" dirty="0" err="1"/>
              <a:t>land</a:t>
            </a:r>
            <a:r>
              <a:rPr lang="it-IT" dirty="0"/>
              <a:t>, </a:t>
            </a:r>
            <a:r>
              <a:rPr lang="it-IT" dirty="0" err="1"/>
              <a:t>coast</a:t>
            </a:r>
            <a:r>
              <a:rPr lang="it-IT" dirty="0"/>
              <a:t>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A8C5EE6-EC87-3141-B33D-3BC8DA14A4E8}"/>
              </a:ext>
            </a:extLst>
          </p:cNvPr>
          <p:cNvSpPr txBox="1"/>
          <p:nvPr/>
        </p:nvSpPr>
        <p:spPr>
          <a:xfrm>
            <a:off x="849739" y="4726302"/>
            <a:ext cx="3159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For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geographical</a:t>
            </a:r>
            <a:r>
              <a:rPr lang="it-IT" dirty="0"/>
              <a:t> </a:t>
            </a:r>
            <a:r>
              <a:rPr lang="it-IT" dirty="0" err="1"/>
              <a:t>areas</a:t>
            </a:r>
            <a:endParaRPr lang="it-IT" dirty="0"/>
          </a:p>
          <a:p>
            <a:pPr algn="ctr"/>
            <a:r>
              <a:rPr lang="it-IT" dirty="0"/>
              <a:t>(Africa, Europe, Ocean)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213FBF22-D075-564A-82FB-0A2D80164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058" y="1947671"/>
            <a:ext cx="1731818" cy="1581727"/>
          </a:xfrm>
          <a:prstGeom prst="rect">
            <a:avLst/>
          </a:prstGeom>
        </p:spPr>
      </p:pic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A085FEE6-4D57-814F-A8EF-F02BDDFA1FE9}"/>
              </a:ext>
            </a:extLst>
          </p:cNvPr>
          <p:cNvCxnSpPr>
            <a:cxnSpLocks/>
            <a:stCxn id="17" idx="3"/>
            <a:endCxn id="18" idx="0"/>
          </p:cNvCxnSpPr>
          <p:nvPr/>
        </p:nvCxnSpPr>
        <p:spPr>
          <a:xfrm>
            <a:off x="6382272" y="3997161"/>
            <a:ext cx="786652" cy="72914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C988AA5F-684E-C640-8AAF-ABEC3FFB4168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 flipH="1">
            <a:off x="4635639" y="4320326"/>
            <a:ext cx="1" cy="113511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7F720482-4080-8241-AF6D-EE61094F9819}"/>
              </a:ext>
            </a:extLst>
          </p:cNvPr>
          <p:cNvCxnSpPr>
            <a:cxnSpLocks/>
            <a:stCxn id="17" idx="1"/>
            <a:endCxn id="20" idx="0"/>
          </p:cNvCxnSpPr>
          <p:nvPr/>
        </p:nvCxnSpPr>
        <p:spPr>
          <a:xfrm flipH="1">
            <a:off x="2429338" y="3997161"/>
            <a:ext cx="459669" cy="72914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id="{84C5E7FE-275E-2040-9C0A-7C7FA5A1A70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605">
            <a:off x="9912072" y="1323414"/>
            <a:ext cx="2899049" cy="1975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6D89EE7-3B48-2643-BC79-55267E2BD99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168">
            <a:off x="9480500" y="3361565"/>
            <a:ext cx="3971367" cy="1861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magine 21" descr="Immagine che contiene testo&#10;&#10;Descrizione generata automaticamente">
            <a:extLst>
              <a:ext uri="{FF2B5EF4-FFF2-40B4-BE49-F238E27FC236}">
                <a16:creationId xmlns:a16="http://schemas.microsoft.com/office/drawing/2014/main" id="{0A4C0204-D89C-0842-B155-6909742143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980" r="17775"/>
          <a:stretch/>
        </p:blipFill>
        <p:spPr>
          <a:xfrm>
            <a:off x="7918901" y="2110193"/>
            <a:ext cx="3687522" cy="26504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9070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F22D90CB-691C-884C-9F43-4B9F0780A06C}"/>
              </a:ext>
            </a:extLst>
          </p:cNvPr>
          <p:cNvSpPr txBox="1"/>
          <p:nvPr/>
        </p:nvSpPr>
        <p:spPr>
          <a:xfrm>
            <a:off x="215225" y="5894674"/>
            <a:ext cx="476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Comparison</a:t>
            </a:r>
            <a:r>
              <a:rPr lang="it-IT" i="1" dirty="0"/>
              <a:t> </a:t>
            </a:r>
            <a:r>
              <a:rPr lang="it-IT" i="1" dirty="0" err="1"/>
              <a:t>results</a:t>
            </a:r>
            <a:r>
              <a:rPr lang="it-IT" i="1" dirty="0"/>
              <a:t>  over 12 </a:t>
            </a:r>
            <a:r>
              <a:rPr lang="it-IT" i="1" dirty="0" err="1"/>
              <a:t>months</a:t>
            </a:r>
            <a:r>
              <a:rPr lang="it-IT" i="1" dirty="0"/>
              <a:t> (2017-2018)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61070E3-A1C0-224B-8AC7-09759098EF89}"/>
              </a:ext>
            </a:extLst>
          </p:cNvPr>
          <p:cNvSpPr txBox="1"/>
          <p:nvPr/>
        </p:nvSpPr>
        <p:spPr>
          <a:xfrm>
            <a:off x="7309236" y="5613755"/>
            <a:ext cx="444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Full </a:t>
            </a:r>
            <a:r>
              <a:rPr lang="it-IT" i="1" dirty="0" err="1"/>
              <a:t>validation</a:t>
            </a:r>
            <a:r>
              <a:rPr lang="it-IT" i="1" dirty="0"/>
              <a:t> </a:t>
            </a:r>
            <a:r>
              <a:rPr lang="it-IT" i="1" dirty="0" err="1"/>
              <a:t>results</a:t>
            </a:r>
            <a:r>
              <a:rPr lang="it-IT" i="1" dirty="0"/>
              <a:t> </a:t>
            </a:r>
            <a:r>
              <a:rPr lang="it-IT" i="1" dirty="0" err="1"/>
              <a:t>available</a:t>
            </a:r>
            <a:r>
              <a:rPr lang="it-IT" i="1" dirty="0"/>
              <a:t> on ORR report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16DF187-B475-8F4B-B729-615294FE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over Africa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4CC9B8-92FF-204A-AAEA-44C0A2F4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FEDEAD-A2A4-9E4E-9E13-3CA9A386F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21</a:t>
            </a:fld>
            <a:endParaRPr lang="de-AT"/>
          </a:p>
        </p:txBody>
      </p:sp>
      <p:pic>
        <p:nvPicPr>
          <p:cNvPr id="17" name="Immagine 16" descr="Immagine che contiene computer&#10;&#10;Descrizione generata automaticamente">
            <a:extLst>
              <a:ext uri="{FF2B5EF4-FFF2-40B4-BE49-F238E27FC236}">
                <a16:creationId xmlns:a16="http://schemas.microsoft.com/office/drawing/2014/main" id="{27F64567-3678-D74D-BE9C-3EC7A5A7E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7831"/>
            <a:ext cx="5659599" cy="424469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2A33AC5-23E5-7B4B-B9BD-E607A02FF1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72833" y="1114384"/>
            <a:ext cx="3251025" cy="460233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664B4F0-B4DA-6E44-BC3B-82F34B20A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881" y="1127831"/>
            <a:ext cx="5532120" cy="414909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964583-7FC7-3948-A168-52B5164A578D}"/>
              </a:ext>
            </a:extLst>
          </p:cNvPr>
          <p:cNvSpPr txBox="1"/>
          <p:nvPr/>
        </p:nvSpPr>
        <p:spPr>
          <a:xfrm>
            <a:off x="6695094" y="5945448"/>
            <a:ext cx="5004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H18 (P-IN-ATMS) </a:t>
            </a:r>
            <a:r>
              <a:rPr lang="it-IT" i="1" dirty="0" err="1"/>
              <a:t>is</a:t>
            </a:r>
            <a:r>
              <a:rPr lang="it-IT" i="1" dirty="0"/>
              <a:t> OPERATIONAL </a:t>
            </a:r>
            <a:r>
              <a:rPr lang="it-IT" i="1" dirty="0" err="1"/>
              <a:t>since</a:t>
            </a:r>
            <a:r>
              <a:rPr lang="it-IT" i="1" dirty="0"/>
              <a:t> 20/02/2020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18CD7DF-AB5A-3647-9DC7-7A1E6107B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1860" y="3127098"/>
            <a:ext cx="4717246" cy="35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6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5AB48CF-0B5E-0540-87E5-4873E1311A10}"/>
              </a:ext>
            </a:extLst>
          </p:cNvPr>
          <p:cNvSpPr txBox="1"/>
          <p:nvPr/>
        </p:nvSpPr>
        <p:spPr>
          <a:xfrm>
            <a:off x="215225" y="5894674"/>
            <a:ext cx="476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Comparison</a:t>
            </a:r>
            <a:r>
              <a:rPr lang="it-IT" i="1" dirty="0"/>
              <a:t> </a:t>
            </a:r>
            <a:r>
              <a:rPr lang="it-IT" i="1" dirty="0" err="1"/>
              <a:t>results</a:t>
            </a:r>
            <a:r>
              <a:rPr lang="it-IT" i="1" dirty="0"/>
              <a:t>  over 12 </a:t>
            </a:r>
            <a:r>
              <a:rPr lang="it-IT" i="1" dirty="0" err="1"/>
              <a:t>months</a:t>
            </a:r>
            <a:r>
              <a:rPr lang="it-IT" i="1" dirty="0"/>
              <a:t> (2017-2018)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CECC975-0C17-E341-AB06-D8FEBB3EA53A}"/>
              </a:ext>
            </a:extLst>
          </p:cNvPr>
          <p:cNvSpPr txBox="1"/>
          <p:nvPr/>
        </p:nvSpPr>
        <p:spPr>
          <a:xfrm>
            <a:off x="6695094" y="5945448"/>
            <a:ext cx="505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H18 (P-IN-AMSU) </a:t>
            </a:r>
            <a:r>
              <a:rPr lang="it-IT" i="1" dirty="0" err="1"/>
              <a:t>is</a:t>
            </a:r>
            <a:r>
              <a:rPr lang="it-IT" i="1" dirty="0"/>
              <a:t> OPERATIONAL </a:t>
            </a:r>
            <a:r>
              <a:rPr lang="it-IT" i="1" dirty="0" err="1"/>
              <a:t>since</a:t>
            </a:r>
            <a:r>
              <a:rPr lang="it-IT" i="1" dirty="0"/>
              <a:t> 20/02/2020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1F4BAF9-E496-234B-A7FA-9604BE5526D4}"/>
              </a:ext>
            </a:extLst>
          </p:cNvPr>
          <p:cNvSpPr txBox="1"/>
          <p:nvPr/>
        </p:nvSpPr>
        <p:spPr>
          <a:xfrm>
            <a:off x="7309236" y="5613755"/>
            <a:ext cx="444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Full </a:t>
            </a:r>
            <a:r>
              <a:rPr lang="it-IT" i="1" dirty="0" err="1"/>
              <a:t>validation</a:t>
            </a:r>
            <a:r>
              <a:rPr lang="it-IT" i="1" dirty="0"/>
              <a:t> </a:t>
            </a:r>
            <a:r>
              <a:rPr lang="it-IT" i="1" dirty="0" err="1"/>
              <a:t>results</a:t>
            </a:r>
            <a:r>
              <a:rPr lang="it-IT" i="1" dirty="0"/>
              <a:t> </a:t>
            </a:r>
            <a:r>
              <a:rPr lang="it-IT" i="1" dirty="0" err="1"/>
              <a:t>available</a:t>
            </a:r>
            <a:r>
              <a:rPr lang="it-IT" i="1" dirty="0"/>
              <a:t> on ORR report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16DF187-B475-8F4B-B729-615294FE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over Africa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4CC9B8-92FF-204A-AAEA-44C0A2F4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FEDEAD-A2A4-9E4E-9E13-3CA9A386F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22</a:t>
            </a:fld>
            <a:endParaRPr lang="de-A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92C8F3EC-1FD7-274C-BA6F-A71BDBA2AAA0}"/>
              </a:ext>
            </a:extLst>
          </p:cNvPr>
          <p:cNvGrpSpPr>
            <a:grpSpLocks noChangeAspect="1"/>
          </p:cNvGrpSpPr>
          <p:nvPr/>
        </p:nvGrpSpPr>
        <p:grpSpPr>
          <a:xfrm>
            <a:off x="565461" y="1526753"/>
            <a:ext cx="5939275" cy="4454456"/>
            <a:chOff x="3346826" y="1300224"/>
            <a:chExt cx="3323077" cy="2492308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A7975C11-0F4D-5D4E-8575-42ABD46DC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6826" y="1300224"/>
              <a:ext cx="3323077" cy="2492308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F77F42E0-CF39-F843-887F-09FC1184491B}"/>
                </a:ext>
              </a:extLst>
            </p:cNvPr>
            <p:cNvSpPr/>
            <p:nvPr/>
          </p:nvSpPr>
          <p:spPr>
            <a:xfrm>
              <a:off x="5486542" y="3249146"/>
              <a:ext cx="330875" cy="70557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CCBF2D5-AC87-B348-B1BA-A74E0000EAEF}"/>
              </a:ext>
            </a:extLst>
          </p:cNvPr>
          <p:cNvSpPr txBox="1"/>
          <p:nvPr/>
        </p:nvSpPr>
        <p:spPr>
          <a:xfrm>
            <a:off x="6123457" y="5158125"/>
            <a:ext cx="1463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highlight>
                  <a:srgbClr val="00FF00"/>
                </a:highlight>
              </a:rPr>
              <a:t>FSE=108%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AD99C16-9C9C-0644-B976-9E171B9CE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228605"/>
            <a:ext cx="5257800" cy="394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2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A1B991-DFB1-624D-9417-A6992744B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089020-1E83-074C-9B4F-840BF740C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A48746-9A0D-8447-AC7C-44EEE5368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23</a:t>
            </a:fld>
            <a:endParaRPr lang="de-A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4CBE4ED-9E90-9F4C-9F0C-E15A1CB125D7}"/>
              </a:ext>
            </a:extLst>
          </p:cNvPr>
          <p:cNvSpPr/>
          <p:nvPr/>
        </p:nvSpPr>
        <p:spPr>
          <a:xfrm>
            <a:off x="253607" y="2074054"/>
            <a:ext cx="11700829" cy="3785652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 anchor="ctr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Quality assessment service monitors the progress in product quality (OR)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ORR aimed to assess the readiness to deliver a product (-&gt; operational or pre-operational)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Products successfully reviewed are available to end-users (</a:t>
            </a:r>
            <a:r>
              <a:rPr lang="en-GB" sz="2400" dirty="0" err="1"/>
              <a:t>EUMETcast</a:t>
            </a:r>
            <a:r>
              <a:rPr lang="en-GB" sz="2400" dirty="0"/>
              <a:t>, FTP)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Validation over Europe respect to ground precipitation data as reference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Comparison over Africa respect to DPR products (AS 2017)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FSE score is an indicator of how good a product is for users' purposes (User Requirement)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All operational precipitation products fully satisfy the User Requirements (FSE% between target and optimal);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lo 3D 7" descr="Uccelli in circolo">
                <a:extLst>
                  <a:ext uri="{FF2B5EF4-FFF2-40B4-BE49-F238E27FC236}">
                    <a16:creationId xmlns:a16="http://schemas.microsoft.com/office/drawing/2014/main" id="{E7EB1015-3703-934B-AA2F-3982205ECE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2409063"/>
                  </p:ext>
                </p:extLst>
              </p:nvPr>
            </p:nvGraphicFramePr>
            <p:xfrm>
              <a:off x="4608868" y="833608"/>
              <a:ext cx="3029177" cy="137808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029177" cy="1378086"/>
                    </a:xfrm>
                    <a:prstGeom prst="rect">
                      <a:avLst/>
                    </a:prstGeom>
                  </am3d:spPr>
                  <am3d:camera>
                    <am3d:pos x="0" y="0" z="659775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932" d="1000000"/>
                    <am3d:preTrans dx="-10112955" dy="-4913053" dz="254521"/>
                    <am3d:scale>
                      <am3d:sx n="1000000" d="1000000"/>
                      <am3d:sy n="1000000" d="1000000"/>
                      <am3d:sz n="1000000" d="1000000"/>
                    </am3d:scale>
                    <am3d:rot ax="700889" ay="171378" az="35418"/>
                    <am3d:postTrans dx="0" dy="0" dz="0"/>
                  </am3d:trans>
                  <am3d:raster rName="Office3DRenderer" rVer="16.0.8326">
                    <am3d:blip r:embed="rId4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46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33645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lo 3D 7" descr="Uccelli in circolo">
                <a:extLst>
                  <a:ext uri="{FF2B5EF4-FFF2-40B4-BE49-F238E27FC236}">
                    <a16:creationId xmlns:a16="http://schemas.microsoft.com/office/drawing/2014/main" id="{E7EB1015-3703-934B-AA2F-3982205ECE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8868" y="833608"/>
                <a:ext cx="3029177" cy="137808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858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667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C1A9A49-22A6-BB4F-A728-0EBF84CE7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6B26700-3B89-FF4D-8B48-985BE942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24</a:t>
            </a:fld>
            <a:endParaRPr lang="de-A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6AC999-DF34-904F-9127-3375BA9B7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582" y="3183072"/>
            <a:ext cx="8044136" cy="98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GB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hlinkClick r:id="rId3"/>
              </a:rPr>
              <a:t>http://</a:t>
            </a:r>
            <a:r>
              <a:rPr lang="en-GB" sz="44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hlinkClick r:id="rId3"/>
              </a:rPr>
              <a:t>hsaf.meteoam.it</a:t>
            </a:r>
            <a:r>
              <a:rPr lang="en-GB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hlinkClick r:id="rId3"/>
              </a:rPr>
              <a:t>/</a:t>
            </a:r>
            <a:endParaRPr lang="en-GB" sz="4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78920E1-720C-7D4B-9E4E-3B753A0F9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32" y="2553652"/>
            <a:ext cx="4000500" cy="209359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F39F723-2644-444A-B01B-B4C6B03257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20" t="34251" r="14407" b="9858"/>
          <a:stretch/>
        </p:blipFill>
        <p:spPr>
          <a:xfrm>
            <a:off x="4838700" y="859155"/>
            <a:ext cx="3286125" cy="2287099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7D2CF312-AB2D-B84B-B48B-59F37AFDC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9436" y="421110"/>
            <a:ext cx="7777232" cy="90526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GB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libri" pitchFamily="34" charset="0"/>
              </a:rPr>
              <a:t>Thank you for your attention !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97BE90A-67DF-5A43-B13A-E754737E22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0" y="4170294"/>
            <a:ext cx="1589868" cy="158986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0424473-B0EF-4A42-A875-0E4FA7BAE023}"/>
              </a:ext>
            </a:extLst>
          </p:cNvPr>
          <p:cNvSpPr txBox="1"/>
          <p:nvPr/>
        </p:nvSpPr>
        <p:spPr>
          <a:xfrm>
            <a:off x="465133" y="4418441"/>
            <a:ext cx="550304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err="1"/>
              <a:t>Question</a:t>
            </a:r>
            <a:r>
              <a:rPr lang="it-IT" sz="2800" b="1" dirty="0"/>
              <a:t>?</a:t>
            </a:r>
          </a:p>
          <a:p>
            <a:pPr algn="ctr"/>
            <a:r>
              <a:rPr lang="it-IT" sz="2800" b="1" dirty="0" err="1"/>
              <a:t>Contact</a:t>
            </a:r>
            <a:r>
              <a:rPr lang="it-IT" sz="2800" b="1" dirty="0"/>
              <a:t> </a:t>
            </a:r>
            <a:r>
              <a:rPr lang="it-IT" sz="2800" b="1" dirty="0" err="1"/>
              <a:t>us</a:t>
            </a:r>
            <a:r>
              <a:rPr lang="it-IT" sz="2800" b="1" dirty="0"/>
              <a:t>!</a:t>
            </a:r>
          </a:p>
          <a:p>
            <a:pPr algn="ctr"/>
            <a:r>
              <a:rPr lang="it-IT" sz="2800" b="1" dirty="0">
                <a:hlinkClick r:id="rId7"/>
              </a:rPr>
              <a:t>Marco.Petracca@protezionecivile.it</a:t>
            </a:r>
            <a:endParaRPr lang="it-IT" sz="2800" b="1" dirty="0"/>
          </a:p>
          <a:p>
            <a:pPr algn="ctr"/>
            <a:r>
              <a:rPr lang="it-IT" sz="2800" b="1" dirty="0">
                <a:hlinkClick r:id="rId8"/>
              </a:rPr>
              <a:t>Silvia.Puca@protezionecivile.it</a:t>
            </a:r>
            <a:endParaRPr lang="it-IT" sz="2800" b="1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Modello 3D 11" descr="Personaggio che cammina">
                <a:extLst>
                  <a:ext uri="{FF2B5EF4-FFF2-40B4-BE49-F238E27FC236}">
                    <a16:creationId xmlns:a16="http://schemas.microsoft.com/office/drawing/2014/main" id="{4A392FCD-E21A-B749-B1A5-62F61B9E26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4351306"/>
                  </p:ext>
                </p:extLst>
              </p:nvPr>
            </p:nvGraphicFramePr>
            <p:xfrm>
              <a:off x="10394089" y="562480"/>
              <a:ext cx="1138912" cy="2738077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1138912" cy="2738077"/>
                    </a:xfrm>
                    <a:prstGeom prst="rect">
                      <a:avLst/>
                    </a:prstGeom>
                  </am3d:spPr>
                  <am3d:camera>
                    <am3d:pos x="0" y="0" z="602921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15993" d="1000000"/>
                    <am3d:preTrans dx="507050" dy="-16905351" dz="-65791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4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30213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Modello 3D 11" descr="Personaggio che cammina">
                <a:extLst>
                  <a:ext uri="{FF2B5EF4-FFF2-40B4-BE49-F238E27FC236}">
                    <a16:creationId xmlns:a16="http://schemas.microsoft.com/office/drawing/2014/main" id="{4A392FCD-E21A-B749-B1A5-62F61B9E26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394089" y="562480"/>
                <a:ext cx="1138912" cy="27380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Modello 3D 9" descr="Cassetta della posta">
                <a:extLst>
                  <a:ext uri="{FF2B5EF4-FFF2-40B4-BE49-F238E27FC236}">
                    <a16:creationId xmlns:a16="http://schemas.microsoft.com/office/drawing/2014/main" id="{0B3B2D9B-A316-3B42-BAFF-4A4692D9C4A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876875"/>
                  </p:ext>
                </p:extLst>
              </p:nvPr>
            </p:nvGraphicFramePr>
            <p:xfrm>
              <a:off x="5965934" y="4094013"/>
              <a:ext cx="1280773" cy="2342877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1280773" cy="2342877"/>
                    </a:xfrm>
                    <a:prstGeom prst="rect">
                      <a:avLst/>
                    </a:prstGeom>
                  </am3d:spPr>
                  <am3d:camera>
                    <am3d:pos x="0" y="0" z="566008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4151761" d="1000000"/>
                    <am3d:preTrans dx="644797" dy="-18021129" dz="-1090265"/>
                    <am3d:scale>
                      <am3d:sx n="1000000" d="1000000"/>
                      <am3d:sy n="1000000" d="1000000"/>
                      <am3d:sz n="1000000" d="1000000"/>
                    </am3d:scale>
                    <am3d:rot ax="620879" ay="-2052513" az="-351668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26677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Modello 3D 9" descr="Cassetta della posta">
                <a:extLst>
                  <a:ext uri="{FF2B5EF4-FFF2-40B4-BE49-F238E27FC236}">
                    <a16:creationId xmlns:a16="http://schemas.microsoft.com/office/drawing/2014/main" id="{0B3B2D9B-A316-3B42-BAFF-4A4692D9C4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65934" y="4094013"/>
                <a:ext cx="1280773" cy="2342877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BD7B75-20EE-214E-A1C4-D502FB9518A3}"/>
              </a:ext>
            </a:extLst>
          </p:cNvPr>
          <p:cNvSpPr txBox="1"/>
          <p:nvPr/>
        </p:nvSpPr>
        <p:spPr>
          <a:xfrm>
            <a:off x="8796324" y="5568617"/>
            <a:ext cx="170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31CCFC"/>
                </a:solidFill>
              </a:rPr>
              <a:t>@</a:t>
            </a:r>
            <a:r>
              <a:rPr lang="it-IT" sz="2400" b="1" i="1" dirty="0" err="1">
                <a:solidFill>
                  <a:srgbClr val="31CCFC"/>
                </a:solidFill>
              </a:rPr>
              <a:t>HydroSAF</a:t>
            </a:r>
            <a:endParaRPr lang="it-IT" sz="2400" b="1" i="1" dirty="0">
              <a:solidFill>
                <a:srgbClr val="31CCFC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A604117-FAD3-C643-96D0-27BC78072202}"/>
              </a:ext>
            </a:extLst>
          </p:cNvPr>
          <p:cNvSpPr txBox="1"/>
          <p:nvPr/>
        </p:nvSpPr>
        <p:spPr>
          <a:xfrm rot="20238625">
            <a:off x="385007" y="2438897"/>
            <a:ext cx="2004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spc="600" dirty="0"/>
              <a:t>RENEWED</a:t>
            </a:r>
          </a:p>
          <a:p>
            <a:pPr algn="ctr"/>
            <a:r>
              <a:rPr lang="it-IT" sz="2400" spc="600" dirty="0"/>
              <a:t>SOON</a:t>
            </a:r>
          </a:p>
        </p:txBody>
      </p:sp>
    </p:spTree>
    <p:extLst>
      <p:ext uri="{BB962C8B-B14F-4D97-AF65-F5344CB8AC3E}">
        <p14:creationId xmlns:p14="http://schemas.microsoft.com/office/powerpoint/2010/main" val="36467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43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433"/>
                            </p:stCondLst>
                            <p:childTnLst>
                              <p:par>
                                <p:cTn id="14" presetID="18" presetClass="exit" presetSubtype="12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3DB528-026D-564F-99B8-58D0D7F37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Quality</a:t>
            </a:r>
            <a:r>
              <a:rPr lang="it-IT" dirty="0"/>
              <a:t> </a:t>
            </a:r>
            <a:r>
              <a:rPr lang="it-IT" dirty="0" err="1"/>
              <a:t>Assessment</a:t>
            </a:r>
            <a:r>
              <a:rPr lang="it-IT" dirty="0"/>
              <a:t> </a:t>
            </a:r>
            <a:r>
              <a:rPr lang="it-IT" dirty="0" err="1"/>
              <a:t>activities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6BFC48-B0D9-9849-9D20-D5ED7A97B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469BF1-C904-DE4E-B58B-F55C8221D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3</a:t>
            </a:fld>
            <a:endParaRPr lang="de-A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9F2AA6D-FA7A-BD40-BA79-216028DC3F74}"/>
              </a:ext>
            </a:extLst>
          </p:cNvPr>
          <p:cNvSpPr/>
          <p:nvPr/>
        </p:nvSpPr>
        <p:spPr>
          <a:xfrm>
            <a:off x="492691" y="1417638"/>
            <a:ext cx="76968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Validation</a:t>
            </a:r>
            <a:r>
              <a:rPr lang="it-IT" sz="2000" dirty="0"/>
              <a:t> </a:t>
            </a:r>
            <a:r>
              <a:rPr lang="it-IT" sz="2000" dirty="0" err="1"/>
              <a:t>activities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particular</a:t>
            </a:r>
            <a:r>
              <a:rPr lang="it-IT" sz="2000" dirty="0"/>
              <a:t> </a:t>
            </a:r>
            <a:r>
              <a:rPr lang="it-IT" sz="2000" dirty="0" err="1"/>
              <a:t>relevance</a:t>
            </a:r>
            <a:r>
              <a:rPr lang="it-IT" sz="2000" dirty="0"/>
              <a:t> </a:t>
            </a:r>
            <a:r>
              <a:rPr lang="it-IT" sz="2000" dirty="0" err="1"/>
              <a:t>towards</a:t>
            </a:r>
            <a:r>
              <a:rPr lang="it-IT" sz="2000" dirty="0"/>
              <a:t> end-</a:t>
            </a:r>
            <a:r>
              <a:rPr lang="it-IT" sz="2000" dirty="0" err="1"/>
              <a:t>users</a:t>
            </a:r>
            <a:r>
              <a:rPr lang="it-IT" sz="2000" dirty="0"/>
              <a:t> of the </a:t>
            </a:r>
            <a:r>
              <a:rPr lang="it-IT" sz="2000" dirty="0" err="1"/>
              <a:t>products</a:t>
            </a:r>
            <a:r>
              <a:rPr lang="it-IT" sz="2000" dirty="0"/>
              <a:t>. </a:t>
            </a:r>
          </a:p>
          <a:p>
            <a:endParaRPr lang="it-IT" sz="2000" dirty="0"/>
          </a:p>
          <a:p>
            <a:r>
              <a:rPr lang="it-IT" sz="2000" dirty="0" err="1"/>
              <a:t>There</a:t>
            </a:r>
            <a:r>
              <a:rPr lang="it-IT" sz="2000" dirty="0"/>
              <a:t> are </a:t>
            </a:r>
            <a:r>
              <a:rPr lang="it-IT" sz="2000" b="1" dirty="0" err="1"/>
              <a:t>two</a:t>
            </a:r>
            <a:r>
              <a:rPr lang="it-IT" sz="2000" b="1" dirty="0"/>
              <a:t> </a:t>
            </a:r>
            <a:r>
              <a:rPr lang="it-IT" sz="2000" b="1" dirty="0" err="1"/>
              <a:t>main</a:t>
            </a:r>
            <a:r>
              <a:rPr lang="it-IT" sz="2000" b="1" dirty="0"/>
              <a:t> </a:t>
            </a:r>
            <a:r>
              <a:rPr lang="it-IT" sz="2000" b="1" dirty="0" err="1"/>
              <a:t>requirements</a:t>
            </a:r>
            <a:r>
              <a:rPr lang="it-IT" sz="2000" dirty="0"/>
              <a:t> </a:t>
            </a:r>
            <a:r>
              <a:rPr lang="it-IT" sz="2000" dirty="0" err="1"/>
              <a:t>according</a:t>
            </a:r>
            <a:r>
              <a:rPr lang="it-IT" sz="2000" dirty="0"/>
              <a:t> to the </a:t>
            </a:r>
            <a:r>
              <a:rPr lang="it-IT" sz="2000" dirty="0" err="1"/>
              <a:t>specific</a:t>
            </a:r>
            <a:r>
              <a:rPr lang="it-IT" sz="2000" dirty="0"/>
              <a:t> use of the </a:t>
            </a:r>
            <a:r>
              <a:rPr lang="it-IT" sz="2000" dirty="0" err="1"/>
              <a:t>products</a:t>
            </a:r>
            <a:r>
              <a:rPr lang="it-IT" sz="2000" dirty="0"/>
              <a:t>: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lo 3D 7" descr="Pioggia">
                <a:extLst>
                  <a:ext uri="{FF2B5EF4-FFF2-40B4-BE49-F238E27FC236}">
                    <a16:creationId xmlns:a16="http://schemas.microsoft.com/office/drawing/2014/main" id="{346FDCC4-2DB3-5F48-ACAF-C53C95C4DF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92451411"/>
                  </p:ext>
                </p:extLst>
              </p:nvPr>
            </p:nvGraphicFramePr>
            <p:xfrm>
              <a:off x="8621164" y="1650143"/>
              <a:ext cx="2683407" cy="248240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683407" cy="2482403"/>
                    </a:xfrm>
                    <a:prstGeom prst="rect">
                      <a:avLst/>
                    </a:prstGeom>
                  </am3d:spPr>
                  <am3d:camera>
                    <am3d:pos x="0" y="0" z="744460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072774" d="1000000"/>
                    <am3d:preTrans dx="983301" dy="-16559473" dz="-601184"/>
                    <am3d:scale>
                      <am3d:sx n="1000000" d="1000000"/>
                      <am3d:sy n="1000000" d="1000000"/>
                      <am3d:sz n="1000000" d="1000000"/>
                    </am3d:scale>
                    <am3d:rot ax="-113911" ay="-4" az="-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914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lo 3D 7" descr="Pioggia">
                <a:extLst>
                  <a:ext uri="{FF2B5EF4-FFF2-40B4-BE49-F238E27FC236}">
                    <a16:creationId xmlns:a16="http://schemas.microsoft.com/office/drawing/2014/main" id="{346FDCC4-2DB3-5F48-ACAF-C53C95C4DF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21164" y="1650143"/>
                <a:ext cx="2683407" cy="2482403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DB25E49B-42FF-E44C-B620-5BAFDF92F9C8}"/>
              </a:ext>
            </a:extLst>
          </p:cNvPr>
          <p:cNvSpPr/>
          <p:nvPr/>
        </p:nvSpPr>
        <p:spPr>
          <a:xfrm>
            <a:off x="492691" y="333489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/>
              <a:t>1- the </a:t>
            </a:r>
            <a:r>
              <a:rPr lang="it-IT" sz="2000" dirty="0" err="1"/>
              <a:t>direct</a:t>
            </a:r>
            <a:r>
              <a:rPr lang="it-IT" sz="2000" dirty="0"/>
              <a:t> use by </a:t>
            </a:r>
            <a:r>
              <a:rPr lang="it-IT" sz="2000" b="1" dirty="0"/>
              <a:t>human </a:t>
            </a:r>
            <a:r>
              <a:rPr lang="it-IT" sz="2000" b="1" dirty="0" err="1"/>
              <a:t>operators</a:t>
            </a:r>
            <a:r>
              <a:rPr lang="it-IT" sz="2000" b="1" dirty="0"/>
              <a:t> </a:t>
            </a:r>
            <a:r>
              <a:rPr lang="it-IT" sz="2000" b="1" dirty="0" err="1"/>
              <a:t>monitoring</a:t>
            </a:r>
            <a:r>
              <a:rPr lang="it-IT" sz="2000" b="1" dirty="0"/>
              <a:t> in </a:t>
            </a:r>
            <a:r>
              <a:rPr lang="it-IT" sz="2000" b="1" dirty="0" err="1"/>
              <a:t>real</a:t>
            </a:r>
            <a:r>
              <a:rPr lang="it-IT" sz="2000" b="1" dirty="0"/>
              <a:t> time</a:t>
            </a:r>
            <a:r>
              <a:rPr lang="it-IT" sz="2000" dirty="0"/>
              <a:t> the </a:t>
            </a:r>
            <a:r>
              <a:rPr lang="it-IT" sz="2000" dirty="0" err="1"/>
              <a:t>Hydrological</a:t>
            </a:r>
            <a:r>
              <a:rPr lang="it-IT" sz="2000" dirty="0"/>
              <a:t> situation for </a:t>
            </a:r>
            <a:r>
              <a:rPr lang="it-IT" sz="2000" dirty="0" err="1"/>
              <a:t>taking</a:t>
            </a:r>
            <a:r>
              <a:rPr lang="it-IT" sz="2000" dirty="0"/>
              <a:t> </a:t>
            </a:r>
            <a:r>
              <a:rPr lang="it-IT" sz="2000" dirty="0" err="1"/>
              <a:t>decision</a:t>
            </a:r>
            <a:endParaRPr lang="it-IT" sz="20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40644EA-9C92-EE49-9A36-130E7B5646B1}"/>
              </a:ext>
            </a:extLst>
          </p:cNvPr>
          <p:cNvSpPr/>
          <p:nvPr/>
        </p:nvSpPr>
        <p:spPr>
          <a:xfrm>
            <a:off x="492691" y="430395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/>
              <a:t>2- the </a:t>
            </a:r>
            <a:r>
              <a:rPr lang="it-IT" sz="2000" dirty="0" err="1"/>
              <a:t>direct</a:t>
            </a:r>
            <a:r>
              <a:rPr lang="it-IT" sz="2000" dirty="0"/>
              <a:t> use by </a:t>
            </a:r>
            <a:r>
              <a:rPr lang="it-IT" sz="2000" dirty="0" err="1"/>
              <a:t>hydrological</a:t>
            </a:r>
            <a:r>
              <a:rPr lang="it-IT" sz="2000" dirty="0"/>
              <a:t> </a:t>
            </a:r>
            <a:r>
              <a:rPr lang="it-IT" sz="2000" dirty="0" err="1"/>
              <a:t>numerical</a:t>
            </a:r>
            <a:r>
              <a:rPr lang="it-IT" sz="2000" dirty="0"/>
              <a:t> </a:t>
            </a:r>
            <a:r>
              <a:rPr lang="it-IT" sz="2000" b="1" dirty="0" err="1"/>
              <a:t>models</a:t>
            </a:r>
            <a:r>
              <a:rPr lang="it-IT" sz="2000" b="1" dirty="0"/>
              <a:t> to </a:t>
            </a:r>
            <a:r>
              <a:rPr lang="it-IT" sz="2000" b="1" dirty="0" err="1"/>
              <a:t>provide</a:t>
            </a:r>
            <a:r>
              <a:rPr lang="it-IT" sz="2000" b="1" dirty="0"/>
              <a:t> </a:t>
            </a:r>
            <a:r>
              <a:rPr lang="it-IT" sz="2000" b="1" dirty="0" err="1"/>
              <a:t>run</a:t>
            </a:r>
            <a:r>
              <a:rPr lang="it-IT" sz="2000" b="1" dirty="0"/>
              <a:t> off information</a:t>
            </a:r>
            <a:endParaRPr lang="it-IT" sz="20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39FDBD4-3804-DE42-8588-2EF70973540B}"/>
              </a:ext>
            </a:extLst>
          </p:cNvPr>
          <p:cNvSpPr/>
          <p:nvPr/>
        </p:nvSpPr>
        <p:spPr>
          <a:xfrm>
            <a:off x="2266019" y="5216239"/>
            <a:ext cx="7696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In </a:t>
            </a:r>
            <a:r>
              <a:rPr lang="it-IT" sz="2000" dirty="0" err="1"/>
              <a:t>order</a:t>
            </a:r>
            <a:r>
              <a:rPr lang="it-IT" sz="2000" dirty="0"/>
              <a:t> to </a:t>
            </a:r>
            <a:r>
              <a:rPr lang="it-IT" sz="2000" dirty="0" err="1"/>
              <a:t>accomplish</a:t>
            </a:r>
            <a:r>
              <a:rPr lang="it-IT" sz="2000" dirty="0"/>
              <a:t>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requirements</a:t>
            </a:r>
            <a:r>
              <a:rPr lang="it-IT" sz="2000" dirty="0"/>
              <a:t>, </a:t>
            </a:r>
            <a:r>
              <a:rPr lang="it-IT" sz="2000" dirty="0" err="1"/>
              <a:t>two</a:t>
            </a:r>
            <a:r>
              <a:rPr lang="it-IT" sz="2000" dirty="0"/>
              <a:t> </a:t>
            </a:r>
            <a:r>
              <a:rPr lang="it-IT" sz="2000" dirty="0" err="1"/>
              <a:t>dedicated</a:t>
            </a:r>
            <a:r>
              <a:rPr lang="it-IT" sz="2000" dirty="0"/>
              <a:t> clusters </a:t>
            </a:r>
            <a:r>
              <a:rPr lang="it-IT" sz="2000" dirty="0" err="1"/>
              <a:t>were</a:t>
            </a:r>
            <a:r>
              <a:rPr lang="it-IT" sz="2000" dirty="0"/>
              <a:t> </a:t>
            </a:r>
            <a:r>
              <a:rPr lang="it-IT" sz="2000" dirty="0" err="1"/>
              <a:t>designed</a:t>
            </a:r>
            <a:r>
              <a:rPr lang="it-IT" sz="2000" dirty="0"/>
              <a:t> to elaborate the </a:t>
            </a:r>
            <a:r>
              <a:rPr lang="it-IT" sz="2000" dirty="0" err="1"/>
              <a:t>direct</a:t>
            </a:r>
            <a:r>
              <a:rPr lang="it-IT" sz="2000" dirty="0"/>
              <a:t> end-</a:t>
            </a:r>
            <a:r>
              <a:rPr lang="it-IT" sz="2000" dirty="0" err="1"/>
              <a:t>user</a:t>
            </a:r>
            <a:r>
              <a:rPr lang="it-IT" sz="2000" dirty="0"/>
              <a:t> </a:t>
            </a:r>
            <a:r>
              <a:rPr lang="it-IT" sz="2000" dirty="0" err="1"/>
              <a:t>quality</a:t>
            </a:r>
            <a:r>
              <a:rPr lang="it-IT" sz="2000" dirty="0"/>
              <a:t> </a:t>
            </a:r>
            <a:r>
              <a:rPr lang="it-IT" sz="2000" dirty="0" err="1"/>
              <a:t>assessment</a:t>
            </a:r>
            <a:r>
              <a:rPr lang="it-IT" sz="2000" dirty="0"/>
              <a:t> service. </a:t>
            </a:r>
          </a:p>
        </p:txBody>
      </p:sp>
    </p:spTree>
    <p:extLst>
      <p:ext uri="{BB962C8B-B14F-4D97-AF65-F5344CB8AC3E}">
        <p14:creationId xmlns:p14="http://schemas.microsoft.com/office/powerpoint/2010/main" val="394661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3DB528-026D-564F-99B8-58D0D7F37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Quality</a:t>
            </a:r>
            <a:r>
              <a:rPr lang="it-IT" dirty="0"/>
              <a:t> </a:t>
            </a:r>
            <a:r>
              <a:rPr lang="it-IT" dirty="0" err="1"/>
              <a:t>Assessment</a:t>
            </a:r>
            <a:r>
              <a:rPr lang="it-IT" dirty="0"/>
              <a:t> </a:t>
            </a:r>
            <a:r>
              <a:rPr lang="it-IT" dirty="0" err="1"/>
              <a:t>activities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AAD8B6-92A2-F444-9D56-52A4C208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9CF690-1957-FB46-B3DC-5B9AE989D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4</a:t>
            </a:fld>
            <a:endParaRPr lang="de-AT"/>
          </a:p>
        </p:txBody>
      </p:sp>
      <p:pic>
        <p:nvPicPr>
          <p:cNvPr id="10" name="Immagine 9" descr="Immagine che contiene parcheggio, automobile, metro, segnale&#10;&#10;Descrizione generata automaticamente">
            <a:extLst>
              <a:ext uri="{FF2B5EF4-FFF2-40B4-BE49-F238E27FC236}">
                <a16:creationId xmlns:a16="http://schemas.microsoft.com/office/drawing/2014/main" id="{5EC96ED1-0997-CB48-B40B-21FACE0B2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215" y="1207671"/>
            <a:ext cx="7493299" cy="52748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0EDE776-9F76-5142-B54E-7C2CC784B979}"/>
              </a:ext>
            </a:extLst>
          </p:cNvPr>
          <p:cNvSpPr/>
          <p:nvPr/>
        </p:nvSpPr>
        <p:spPr>
          <a:xfrm>
            <a:off x="5956664" y="1619794"/>
            <a:ext cx="2312126" cy="2873829"/>
          </a:xfrm>
          <a:prstGeom prst="rect">
            <a:avLst/>
          </a:prstGeom>
          <a:noFill/>
          <a:ln w="57150">
            <a:solidFill>
              <a:srgbClr val="31C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CC967EA-08F5-F843-B1E6-D85200E2FCAA}"/>
              </a:ext>
            </a:extLst>
          </p:cNvPr>
          <p:cNvSpPr txBox="1"/>
          <p:nvPr/>
        </p:nvSpPr>
        <p:spPr>
          <a:xfrm>
            <a:off x="2145434" y="2105891"/>
            <a:ext cx="3846683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70C0"/>
                </a:solidFill>
              </a:rPr>
              <a:t>To </a:t>
            </a:r>
            <a:r>
              <a:rPr lang="it-IT" sz="2400" b="1" dirty="0" err="1">
                <a:solidFill>
                  <a:srgbClr val="0070C0"/>
                </a:solidFill>
              </a:rPr>
              <a:t>assess</a:t>
            </a:r>
            <a:r>
              <a:rPr lang="it-IT" sz="2400" b="1" dirty="0">
                <a:solidFill>
                  <a:srgbClr val="0070C0"/>
                </a:solidFill>
              </a:rPr>
              <a:t> the benefits of the satellite-</a:t>
            </a:r>
            <a:r>
              <a:rPr lang="it-IT" sz="2400" b="1" dirty="0" err="1">
                <a:solidFill>
                  <a:srgbClr val="0070C0"/>
                </a:solidFill>
              </a:rPr>
              <a:t>derived</a:t>
            </a:r>
            <a:r>
              <a:rPr lang="it-IT" sz="2400" b="1" dirty="0">
                <a:solidFill>
                  <a:srgbClr val="0070C0"/>
                </a:solidFill>
              </a:rPr>
              <a:t> data on </a:t>
            </a:r>
            <a:r>
              <a:rPr lang="it-IT" sz="2400" b="1" dirty="0" err="1">
                <a:solidFill>
                  <a:srgbClr val="0070C0"/>
                </a:solidFill>
              </a:rPr>
              <a:t>practical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it-IT" sz="2400" b="1" dirty="0" err="1">
                <a:solidFill>
                  <a:srgbClr val="0070C0"/>
                </a:solidFill>
              </a:rPr>
              <a:t>hydrological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it-IT" sz="2400" b="1" dirty="0" err="1">
                <a:solidFill>
                  <a:srgbClr val="0070C0"/>
                </a:solidFill>
              </a:rPr>
              <a:t>applications</a:t>
            </a:r>
            <a:endParaRPr lang="it-IT" sz="2400" b="1" dirty="0">
              <a:solidFill>
                <a:srgbClr val="0070C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8FBF48-28AD-964A-B78D-839718D06C7A}"/>
              </a:ext>
            </a:extLst>
          </p:cNvPr>
          <p:cNvSpPr txBox="1"/>
          <p:nvPr/>
        </p:nvSpPr>
        <p:spPr>
          <a:xfrm>
            <a:off x="8174691" y="2225711"/>
            <a:ext cx="301962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70C0"/>
                </a:solidFill>
              </a:rPr>
              <a:t>To monitor the </a:t>
            </a:r>
            <a:r>
              <a:rPr lang="it-IT" sz="2400" b="1" dirty="0" err="1">
                <a:solidFill>
                  <a:srgbClr val="0070C0"/>
                </a:solidFill>
              </a:rPr>
              <a:t>product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it-IT" sz="2400" b="1" dirty="0" err="1">
                <a:solidFill>
                  <a:srgbClr val="0070C0"/>
                </a:solidFill>
              </a:rPr>
              <a:t>quality</a:t>
            </a:r>
            <a:endParaRPr lang="it-IT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3DB528-026D-564F-99B8-58D0D7F37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Quality</a:t>
            </a:r>
            <a:r>
              <a:rPr lang="it-IT" dirty="0"/>
              <a:t> </a:t>
            </a:r>
            <a:r>
              <a:rPr lang="it-IT" dirty="0" err="1"/>
              <a:t>Monitoring</a:t>
            </a:r>
            <a:r>
              <a:rPr lang="it-IT" dirty="0"/>
              <a:t> and </a:t>
            </a:r>
            <a:r>
              <a:rPr lang="it-IT" dirty="0" err="1"/>
              <a:t>Assessment</a:t>
            </a:r>
            <a:r>
              <a:rPr lang="it-IT" dirty="0"/>
              <a:t> Service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AAD8B6-92A2-F444-9D56-52A4C208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9CF690-1957-FB46-B3DC-5B9AE989D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5</a:t>
            </a:fld>
            <a:endParaRPr lang="de-AT"/>
          </a:p>
        </p:txBody>
      </p:sp>
      <p:pic>
        <p:nvPicPr>
          <p:cNvPr id="8" name="Immagine 7" descr="Immagine che contiene tavolo&#10;&#10;Descrizione generata automaticamente">
            <a:extLst>
              <a:ext uri="{FF2B5EF4-FFF2-40B4-BE49-F238E27FC236}">
                <a16:creationId xmlns:a16="http://schemas.microsoft.com/office/drawing/2014/main" id="{C6943E3C-9D4E-364B-BFDD-44C566393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743" y="1152409"/>
            <a:ext cx="8332555" cy="5695187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9917D8A2-E274-5744-A269-8E947E58E5E0}"/>
              </a:ext>
            </a:extLst>
          </p:cNvPr>
          <p:cNvSpPr/>
          <p:nvPr/>
        </p:nvSpPr>
        <p:spPr>
          <a:xfrm>
            <a:off x="274320" y="2767201"/>
            <a:ext cx="11795760" cy="3102970"/>
          </a:xfrm>
          <a:prstGeom prst="roundRect">
            <a:avLst/>
          </a:prstGeom>
          <a:solidFill>
            <a:srgbClr val="31CCFC"/>
          </a:solidFill>
          <a:ln>
            <a:solidFill>
              <a:srgbClr val="31C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A21D694-0E60-B345-A11B-7B9820BDCD26}"/>
              </a:ext>
            </a:extLst>
          </p:cNvPr>
          <p:cNvSpPr/>
          <p:nvPr/>
        </p:nvSpPr>
        <p:spPr>
          <a:xfrm>
            <a:off x="756500" y="2767201"/>
            <a:ext cx="1092048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the </a:t>
            </a:r>
            <a:r>
              <a:rPr lang="it-IT" sz="2800" dirty="0" err="1"/>
              <a:t>Quality</a:t>
            </a:r>
            <a:r>
              <a:rPr lang="it-IT" sz="2800" dirty="0"/>
              <a:t> </a:t>
            </a:r>
            <a:r>
              <a:rPr lang="it-IT" sz="2800" dirty="0" err="1"/>
              <a:t>Monitoring</a:t>
            </a:r>
            <a:r>
              <a:rPr lang="it-IT" sz="2800" dirty="0"/>
              <a:t> and </a:t>
            </a:r>
            <a:r>
              <a:rPr lang="it-IT" sz="2800" dirty="0" err="1"/>
              <a:t>Assessment</a:t>
            </a:r>
            <a:r>
              <a:rPr lang="it-IT" sz="2800" dirty="0"/>
              <a:t> service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responsible</a:t>
            </a:r>
            <a:r>
              <a:rPr lang="it-IT" sz="2800" dirty="0"/>
              <a:t> to: </a:t>
            </a:r>
          </a:p>
          <a:p>
            <a:r>
              <a:rPr lang="it-IT" sz="2800" dirty="0"/>
              <a:t>• </a:t>
            </a:r>
            <a:r>
              <a:rPr lang="it-IT" sz="2800" b="1" dirty="0"/>
              <a:t>monitor the progress in </a:t>
            </a:r>
            <a:r>
              <a:rPr lang="it-IT" sz="2800" b="1" dirty="0" err="1"/>
              <a:t>product</a:t>
            </a:r>
            <a:r>
              <a:rPr lang="it-IT" sz="2800" b="1" dirty="0"/>
              <a:t> </a:t>
            </a:r>
            <a:r>
              <a:rPr lang="it-IT" sz="2800" b="1" dirty="0" err="1"/>
              <a:t>quality</a:t>
            </a:r>
            <a:r>
              <a:rPr lang="it-IT" sz="2800" b="1" dirty="0"/>
              <a:t>;</a:t>
            </a:r>
            <a:endParaRPr lang="it-IT" sz="2800" dirty="0"/>
          </a:p>
          <a:p>
            <a:r>
              <a:rPr lang="it-IT" sz="2800" dirty="0"/>
              <a:t>• </a:t>
            </a:r>
            <a:r>
              <a:rPr lang="it-IT" sz="2800" b="1" dirty="0" err="1"/>
              <a:t>provide</a:t>
            </a:r>
            <a:r>
              <a:rPr lang="it-IT" sz="2800" b="1" dirty="0"/>
              <a:t> </a:t>
            </a:r>
            <a:r>
              <a:rPr lang="it-IT" sz="2800" b="1" dirty="0" err="1"/>
              <a:t>validation</a:t>
            </a:r>
            <a:r>
              <a:rPr lang="it-IT" sz="2800" b="1" dirty="0"/>
              <a:t> service to end-</a:t>
            </a:r>
            <a:r>
              <a:rPr lang="it-IT" sz="2800" b="1" dirty="0" err="1"/>
              <a:t>users</a:t>
            </a:r>
            <a:r>
              <a:rPr lang="it-IT" sz="2800" b="1" dirty="0"/>
              <a:t>;</a:t>
            </a:r>
          </a:p>
          <a:p>
            <a:r>
              <a:rPr lang="it-IT" sz="2800" dirty="0"/>
              <a:t>• </a:t>
            </a:r>
            <a:r>
              <a:rPr lang="it-IT" sz="2800" b="1" dirty="0" err="1"/>
              <a:t>provide</a:t>
            </a:r>
            <a:r>
              <a:rPr lang="it-IT" sz="2800" b="1" dirty="0"/>
              <a:t> </a:t>
            </a:r>
            <a:r>
              <a:rPr lang="it-IT" sz="2800" b="1" dirty="0" err="1"/>
              <a:t>ground</a:t>
            </a:r>
            <a:r>
              <a:rPr lang="it-IT" sz="2800" b="1" dirty="0"/>
              <a:t> data service inside the </a:t>
            </a:r>
            <a:r>
              <a:rPr lang="it-IT" sz="2800" b="1" dirty="0" err="1"/>
              <a:t>project</a:t>
            </a:r>
            <a:r>
              <a:rPr lang="it-IT" sz="2800" dirty="0"/>
              <a:t>;</a:t>
            </a:r>
          </a:p>
          <a:p>
            <a:r>
              <a:rPr lang="it-IT" sz="2800" dirty="0"/>
              <a:t>• </a:t>
            </a:r>
            <a:r>
              <a:rPr lang="it-IT" sz="2800" b="1" dirty="0"/>
              <a:t>investigate the H SAF </a:t>
            </a:r>
            <a:r>
              <a:rPr lang="it-IT" sz="2800" b="1" dirty="0" err="1"/>
              <a:t>product</a:t>
            </a:r>
            <a:r>
              <a:rPr lang="it-IT" sz="2800" b="1" dirty="0"/>
              <a:t> impact in end-</a:t>
            </a:r>
            <a:r>
              <a:rPr lang="it-IT" sz="2800" b="1" dirty="0" err="1"/>
              <a:t>user</a:t>
            </a:r>
            <a:r>
              <a:rPr lang="it-IT" sz="2800" b="1" dirty="0"/>
              <a:t> </a:t>
            </a:r>
            <a:r>
              <a:rPr lang="it-IT" sz="2800" b="1" dirty="0" err="1"/>
              <a:t>applications</a:t>
            </a:r>
            <a:r>
              <a:rPr lang="it-IT" sz="2800" b="1" dirty="0"/>
              <a:t>.</a:t>
            </a:r>
            <a:endParaRPr lang="it-IT" sz="28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D9F9964-B079-454A-BBC5-05F1A2A8E1AC}"/>
              </a:ext>
            </a:extLst>
          </p:cNvPr>
          <p:cNvSpPr/>
          <p:nvPr/>
        </p:nvSpPr>
        <p:spPr>
          <a:xfrm>
            <a:off x="756499" y="5607617"/>
            <a:ext cx="10920489" cy="461665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/>
              <a:t>The cluster </a:t>
            </a:r>
            <a:r>
              <a:rPr lang="it-IT" sz="2400" b="1" dirty="0" err="1"/>
              <a:t>is</a:t>
            </a:r>
            <a:r>
              <a:rPr lang="it-IT" sz="2400" b="1" dirty="0"/>
              <a:t> </a:t>
            </a:r>
            <a:r>
              <a:rPr lang="it-IT" sz="2400" b="1" dirty="0" err="1"/>
              <a:t>coordinated</a:t>
            </a:r>
            <a:r>
              <a:rPr lang="it-IT" sz="2400" b="1" dirty="0"/>
              <a:t> by the </a:t>
            </a:r>
            <a:r>
              <a:rPr lang="it-IT" sz="2400" b="1" i="1" dirty="0" err="1"/>
              <a:t>Italian</a:t>
            </a:r>
            <a:r>
              <a:rPr lang="it-IT" sz="2400" b="1" i="1" dirty="0"/>
              <a:t> </a:t>
            </a:r>
            <a:r>
              <a:rPr lang="it-IT" sz="2400" b="1" i="1" dirty="0" err="1"/>
              <a:t>Civil</a:t>
            </a:r>
            <a:r>
              <a:rPr lang="it-IT" sz="2400" b="1" i="1" dirty="0"/>
              <a:t> </a:t>
            </a:r>
            <a:r>
              <a:rPr lang="it-IT" sz="2400" b="1" i="1" dirty="0" err="1"/>
              <a:t>Protection</a:t>
            </a:r>
            <a:r>
              <a:rPr lang="it-IT" sz="2400" b="1" i="1" dirty="0"/>
              <a:t> </a:t>
            </a:r>
            <a:r>
              <a:rPr lang="it-IT" sz="2400" b="1" i="1" dirty="0" err="1"/>
              <a:t>Department</a:t>
            </a:r>
            <a:r>
              <a:rPr lang="it-IT" sz="2400" b="1" i="1" dirty="0"/>
              <a:t> (</a:t>
            </a:r>
            <a:r>
              <a:rPr lang="it-IT" sz="2400" b="1" dirty="0"/>
              <a:t>DPC</a:t>
            </a:r>
            <a:r>
              <a:rPr lang="it-IT" sz="2400" b="1" i="1" dirty="0"/>
              <a:t>)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96260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E79BC8-46D3-2845-97EC-BBFB16FE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9CA872-723E-2B43-896E-EB5A04A43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6</a:t>
            </a:fld>
            <a:endParaRPr lang="de-AT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1CEB3CC8-DC41-244C-ADD8-4EEF18388195}"/>
              </a:ext>
            </a:extLst>
          </p:cNvPr>
          <p:cNvSpPr txBox="1">
            <a:spLocks/>
          </p:cNvSpPr>
          <p:nvPr/>
        </p:nvSpPr>
        <p:spPr>
          <a:xfrm>
            <a:off x="2603300" y="274638"/>
            <a:ext cx="94066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Precipitation Product Validation Group (PPVG)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466304C-7214-5C41-8307-CC421D443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24" y="1581871"/>
            <a:ext cx="53170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2000" dirty="0"/>
              <a:t>The </a:t>
            </a:r>
            <a:r>
              <a:rPr lang="en-US" altLang="it-IT" sz="2000" i="1" dirty="0"/>
              <a:t>Precipitation Product Validation Group</a:t>
            </a:r>
            <a:r>
              <a:rPr lang="en-US" altLang="it-IT" sz="2000" dirty="0"/>
              <a:t> (</a:t>
            </a:r>
            <a:r>
              <a:rPr lang="en-US" altLang="it-IT" sz="2000" b="1" dirty="0"/>
              <a:t>PPVG</a:t>
            </a:r>
            <a:r>
              <a:rPr lang="en-US" altLang="it-IT" sz="2000" dirty="0"/>
              <a:t>) is composed of experts from the National Meteorological and Hydrological Institutes of </a:t>
            </a:r>
            <a:r>
              <a:rPr lang="en-US" altLang="it-IT" sz="2000" b="1" dirty="0"/>
              <a:t>8 European countries</a:t>
            </a:r>
            <a:r>
              <a:rPr lang="en-US" altLang="it-IT" sz="2000" dirty="0"/>
              <a:t>. The PPVG uses ground</a:t>
            </a:r>
            <a:r>
              <a:rPr lang="en-US" altLang="it-IT" sz="2000" b="1" dirty="0"/>
              <a:t> </a:t>
            </a:r>
            <a:r>
              <a:rPr lang="en-US" altLang="it-IT" sz="2000" dirty="0"/>
              <a:t>data for quality assessment of precipitation products, following the same methodology.</a:t>
            </a:r>
            <a:endParaRPr lang="it-IT" altLang="it-IT" sz="2000" dirty="0"/>
          </a:p>
        </p:txBody>
      </p:sp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016465B3-5777-0F49-947F-2328C0379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52342"/>
              </p:ext>
            </p:extLst>
          </p:nvPr>
        </p:nvGraphicFramePr>
        <p:xfrm>
          <a:off x="1388562" y="3948112"/>
          <a:ext cx="2947252" cy="2194560"/>
        </p:xfrm>
        <a:graphic>
          <a:graphicData uri="http://schemas.openxmlformats.org/drawingml/2006/table">
            <a:tbl>
              <a:tblPr/>
              <a:tblGrid>
                <a:gridCol w="112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6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26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Country </a:t>
                      </a: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Institutes</a:t>
                      </a: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6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Belgium 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RMI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6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Bulgaria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NIMH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6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Germany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BfG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6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Hungary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OMSZ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6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Italy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DPC, </a:t>
                      </a:r>
                      <a:r>
                        <a:rPr kumimoji="0" lang="en-US" alt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UniBo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6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Poland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IMWM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26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Slovakia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SHMU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26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Turkey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ITU, METU,TSMS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6" name="Immagine 15">
            <a:extLst>
              <a:ext uri="{FF2B5EF4-FFF2-40B4-BE49-F238E27FC236}">
                <a16:creationId xmlns:a16="http://schemas.microsoft.com/office/drawing/2014/main" id="{47E06F93-2D06-0F4E-B4C1-DD3A966AB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202" y="4213570"/>
            <a:ext cx="216000" cy="216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FAC0542-A6C0-9B44-AB54-AD4253F4F763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3085" t="15270" r="13420" b="20151"/>
          <a:stretch/>
        </p:blipFill>
        <p:spPr>
          <a:xfrm>
            <a:off x="2269202" y="4453780"/>
            <a:ext cx="216000" cy="2160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9162DAA-01D9-7740-B12F-9968FA31A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202" y="4941919"/>
            <a:ext cx="216000" cy="2160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68BCBC6-910A-B141-84DD-E9D7429C2747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14554" t="19089" r="14890" b="20152"/>
          <a:stretch/>
        </p:blipFill>
        <p:spPr>
          <a:xfrm>
            <a:off x="2269202" y="5181211"/>
            <a:ext cx="216000" cy="216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88062CA-BF9A-F141-898F-E742E675D70C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13084" t="18402" r="10481" b="18536"/>
          <a:stretch/>
        </p:blipFill>
        <p:spPr>
          <a:xfrm>
            <a:off x="2269202" y="5425477"/>
            <a:ext cx="216000" cy="2160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D5A2133F-203C-3E47-B979-47C1A509D7A3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13085" t="19186" r="17829" b="21344"/>
          <a:stretch/>
        </p:blipFill>
        <p:spPr>
          <a:xfrm>
            <a:off x="2269202" y="5668782"/>
            <a:ext cx="216000" cy="2160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6C63EBB-C772-2A4C-A33C-0ED244A18A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9202" y="5913048"/>
            <a:ext cx="216000" cy="2160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8A0320A-F67E-3B4B-9CAD-787D4EEC627D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 l="11816" t="16394" r="12045" b="21710"/>
          <a:stretch/>
        </p:blipFill>
        <p:spPr>
          <a:xfrm>
            <a:off x="2269202" y="4697085"/>
            <a:ext cx="216000" cy="216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23E311A-8F48-8B4E-9B81-45F589DC75E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5441" b="13958"/>
          <a:stretch/>
        </p:blipFill>
        <p:spPr>
          <a:xfrm>
            <a:off x="5722480" y="2235949"/>
            <a:ext cx="6048000" cy="32082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429B907-456B-E64E-B40B-83060500043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4699" b="14699"/>
          <a:stretch/>
        </p:blipFill>
        <p:spPr>
          <a:xfrm>
            <a:off x="5722480" y="2198370"/>
            <a:ext cx="6048000" cy="320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7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91F7C2B-2D51-3845-B02D-78B65F707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63" y="1338004"/>
            <a:ext cx="2957470" cy="418199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A73D924-DF05-C546-8632-17576129B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 </a:t>
            </a:r>
            <a:r>
              <a:rPr lang="it-IT" dirty="0" err="1"/>
              <a:t>Precipitation</a:t>
            </a:r>
            <a:r>
              <a:rPr lang="it-IT" dirty="0"/>
              <a:t> </a:t>
            </a:r>
            <a:r>
              <a:rPr lang="it-IT" dirty="0" err="1"/>
              <a:t>Products</a:t>
            </a:r>
            <a:r>
              <a:rPr lang="it-IT" dirty="0"/>
              <a:t> PMW-</a:t>
            </a:r>
            <a:r>
              <a:rPr lang="it-IT" dirty="0" err="1"/>
              <a:t>based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152F30-1855-034C-A774-52ECFEAC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0288FF-D15B-5E49-AE8C-3DC44F89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7</a:t>
            </a:fld>
            <a:endParaRPr lang="de-A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A3C930A-FFFB-974F-8EEC-AD4B61B21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476" y="1206262"/>
            <a:ext cx="3481323" cy="492274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7A7B9BC-800F-0847-878D-DE0279E97F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897093" y="1162722"/>
            <a:ext cx="3098872" cy="4386942"/>
          </a:xfrm>
          <a:prstGeom prst="rect">
            <a:avLst/>
          </a:prstGeom>
        </p:spPr>
      </p:pic>
      <p:graphicFrame>
        <p:nvGraphicFramePr>
          <p:cNvPr id="16" name="Tabella 12">
            <a:extLst>
              <a:ext uri="{FF2B5EF4-FFF2-40B4-BE49-F238E27FC236}">
                <a16:creationId xmlns:a16="http://schemas.microsoft.com/office/drawing/2014/main" id="{71376862-C255-6149-A29F-F8C5244EF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223391"/>
              </p:ext>
            </p:extLst>
          </p:nvPr>
        </p:nvGraphicFramePr>
        <p:xfrm>
          <a:off x="0" y="4950154"/>
          <a:ext cx="121920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110">
                  <a:extLst>
                    <a:ext uri="{9D8B030D-6E8A-4147-A177-3AD203B41FA5}">
                      <a16:colId xmlns:a16="http://schemas.microsoft.com/office/drawing/2014/main" val="1151484946"/>
                    </a:ext>
                  </a:extLst>
                </a:gridCol>
                <a:gridCol w="3523878">
                  <a:extLst>
                    <a:ext uri="{9D8B030D-6E8A-4147-A177-3AD203B41FA5}">
                      <a16:colId xmlns:a16="http://schemas.microsoft.com/office/drawing/2014/main" val="1647276637"/>
                    </a:ext>
                  </a:extLst>
                </a:gridCol>
                <a:gridCol w="3692506">
                  <a:extLst>
                    <a:ext uri="{9D8B030D-6E8A-4147-A177-3AD203B41FA5}">
                      <a16:colId xmlns:a16="http://schemas.microsoft.com/office/drawing/2014/main" val="695463888"/>
                    </a:ext>
                  </a:extLst>
                </a:gridCol>
                <a:gridCol w="3692506">
                  <a:extLst>
                    <a:ext uri="{9D8B030D-6E8A-4147-A177-3AD203B41FA5}">
                      <a16:colId xmlns:a16="http://schemas.microsoft.com/office/drawing/2014/main" val="2395217568"/>
                    </a:ext>
                  </a:extLst>
                </a:gridCol>
              </a:tblGrid>
              <a:tr h="318666"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H01 new </a:t>
                      </a:r>
                      <a:r>
                        <a:rPr kumimoji="0" lang="it-IT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rel</a:t>
                      </a:r>
                      <a:r>
                        <a:rPr kumimoji="0" lang="it-IT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(P-IN-SSMIS)</a:t>
                      </a:r>
                      <a:endParaRPr lang="it-I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H02B (P-IN-MHS)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H18 (P-IN-ATMS)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0398896"/>
                  </a:ext>
                </a:extLst>
              </a:tr>
              <a:tr h="318666">
                <a:tc>
                  <a:txBody>
                    <a:bodyPr/>
                    <a:lstStyle/>
                    <a:p>
                      <a:r>
                        <a:rPr lang="it-IT" sz="1400" dirty="0" err="1"/>
                        <a:t>Coverage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Strips</a:t>
                      </a:r>
                      <a:r>
                        <a:rPr lang="it-IT" sz="1400" dirty="0"/>
                        <a:t> of </a:t>
                      </a:r>
                      <a:r>
                        <a:rPr lang="it-IT" sz="1400" b="1" dirty="0"/>
                        <a:t>~1700 km </a:t>
                      </a:r>
                      <a:r>
                        <a:rPr lang="it-IT" sz="1400" dirty="0" err="1"/>
                        <a:t>swath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crossing</a:t>
                      </a:r>
                      <a:r>
                        <a:rPr lang="it-IT" sz="1400" dirty="0"/>
                        <a:t> the MSG 0° </a:t>
                      </a:r>
                      <a:r>
                        <a:rPr lang="it-IT" sz="1400" dirty="0" err="1"/>
                        <a:t>extended</a:t>
                      </a:r>
                      <a:r>
                        <a:rPr lang="it-IT" sz="1400" dirty="0"/>
                        <a:t> Full Disk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Strips</a:t>
                      </a:r>
                      <a:r>
                        <a:rPr lang="it-IT" sz="1400" dirty="0"/>
                        <a:t> of ~2250 km </a:t>
                      </a:r>
                      <a:r>
                        <a:rPr lang="it-IT" sz="1400" dirty="0" err="1"/>
                        <a:t>swath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crossing</a:t>
                      </a:r>
                      <a:r>
                        <a:rPr lang="it-IT" sz="1400" dirty="0"/>
                        <a:t> the MSG 0° Full Disk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Strips</a:t>
                      </a:r>
                      <a:r>
                        <a:rPr lang="it-IT" sz="1400" dirty="0"/>
                        <a:t> of ~2250 km </a:t>
                      </a:r>
                      <a:r>
                        <a:rPr lang="it-IT" sz="1400" dirty="0" err="1"/>
                        <a:t>swath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crossing</a:t>
                      </a:r>
                      <a:r>
                        <a:rPr lang="it-IT" sz="1400" dirty="0"/>
                        <a:t> the MSG 0° </a:t>
                      </a:r>
                      <a:r>
                        <a:rPr lang="it-IT" sz="1400" dirty="0" err="1"/>
                        <a:t>extended</a:t>
                      </a:r>
                      <a:r>
                        <a:rPr lang="it-IT" sz="1400" dirty="0"/>
                        <a:t> Full Disk 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582355"/>
                  </a:ext>
                </a:extLst>
              </a:tr>
              <a:tr h="187451">
                <a:tc>
                  <a:txBody>
                    <a:bodyPr/>
                    <a:lstStyle/>
                    <a:p>
                      <a:r>
                        <a:rPr lang="it-IT" sz="1400" dirty="0" err="1"/>
                        <a:t>Cycle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Up to 6 </a:t>
                      </a:r>
                      <a:r>
                        <a:rPr lang="it-IT" sz="1400" dirty="0" err="1"/>
                        <a:t>passes</a:t>
                      </a:r>
                      <a:r>
                        <a:rPr lang="it-IT" sz="1400" dirty="0"/>
                        <a:t>/</a:t>
                      </a:r>
                      <a:r>
                        <a:rPr lang="it-IT" sz="1400" dirty="0" err="1"/>
                        <a:t>day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Up to </a:t>
                      </a:r>
                      <a:r>
                        <a:rPr lang="it-IT" sz="1400" b="1" dirty="0"/>
                        <a:t>8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passes</a:t>
                      </a:r>
                      <a:r>
                        <a:rPr lang="it-IT" sz="1400" dirty="0"/>
                        <a:t>/</a:t>
                      </a:r>
                      <a:r>
                        <a:rPr lang="it-IT" sz="1400" dirty="0" err="1"/>
                        <a:t>day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Up to 4 </a:t>
                      </a:r>
                      <a:r>
                        <a:rPr lang="it-IT" sz="1400" dirty="0" err="1"/>
                        <a:t>passes</a:t>
                      </a:r>
                      <a:r>
                        <a:rPr lang="it-IT" sz="1400" dirty="0"/>
                        <a:t>/</a:t>
                      </a:r>
                      <a:r>
                        <a:rPr lang="it-IT" sz="1400" dirty="0" err="1"/>
                        <a:t>day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441103"/>
                  </a:ext>
                </a:extLst>
              </a:tr>
              <a:tr h="318666">
                <a:tc>
                  <a:txBody>
                    <a:bodyPr/>
                    <a:lstStyle/>
                    <a:p>
                      <a:r>
                        <a:rPr lang="it-IT" sz="1400" dirty="0" err="1"/>
                        <a:t>Spatial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Resolution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~</a:t>
                      </a:r>
                      <a:r>
                        <a:rPr lang="it-IT" sz="1400" b="1" dirty="0"/>
                        <a:t>13.2 x 15.5 Km</a:t>
                      </a:r>
                      <a:r>
                        <a:rPr lang="it-IT" sz="1400" b="1" baseline="30000" dirty="0"/>
                        <a:t>2</a:t>
                      </a:r>
                      <a:r>
                        <a:rPr lang="it-IT" sz="1400" b="1" dirty="0"/>
                        <a:t> </a:t>
                      </a:r>
                      <a:r>
                        <a:rPr lang="it-IT" sz="1400" dirty="0"/>
                        <a:t>(SSMIS 91.6 GHz </a:t>
                      </a:r>
                      <a:r>
                        <a:rPr lang="it-IT" sz="1400" dirty="0" err="1"/>
                        <a:t>channel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resolution</a:t>
                      </a:r>
                      <a:r>
                        <a:rPr lang="it-IT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Corresponds</a:t>
                      </a:r>
                      <a:r>
                        <a:rPr lang="it-IT" sz="1400" dirty="0"/>
                        <a:t> to the </a:t>
                      </a:r>
                      <a:r>
                        <a:rPr lang="it-IT" sz="1400" dirty="0" err="1"/>
                        <a:t>nominal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resolution</a:t>
                      </a:r>
                      <a:r>
                        <a:rPr lang="it-IT" sz="1400" dirty="0"/>
                        <a:t> of MHS, </a:t>
                      </a:r>
                      <a:r>
                        <a:rPr lang="it-IT" sz="1400" dirty="0" err="1"/>
                        <a:t>vaying</a:t>
                      </a:r>
                      <a:r>
                        <a:rPr lang="it-IT" sz="1400" dirty="0"/>
                        <a:t> from 16 x 16 Km</a:t>
                      </a:r>
                      <a:r>
                        <a:rPr lang="it-IT" sz="1400" baseline="30000" dirty="0"/>
                        <a:t>2</a:t>
                      </a:r>
                      <a:r>
                        <a:rPr lang="it-IT" sz="1400" dirty="0"/>
                        <a:t> to 26 x 52 Km</a:t>
                      </a:r>
                      <a:r>
                        <a:rPr lang="it-IT" sz="14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Corresponds</a:t>
                      </a:r>
                      <a:r>
                        <a:rPr lang="it-IT" sz="1400" dirty="0"/>
                        <a:t> to the </a:t>
                      </a:r>
                      <a:r>
                        <a:rPr lang="it-IT" sz="1400" dirty="0" err="1"/>
                        <a:t>nominal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resolution</a:t>
                      </a:r>
                      <a:r>
                        <a:rPr lang="it-IT" sz="1400" dirty="0"/>
                        <a:t> of ATMS, </a:t>
                      </a:r>
                      <a:r>
                        <a:rPr lang="it-IT" sz="1400" dirty="0" err="1"/>
                        <a:t>vaying</a:t>
                      </a:r>
                      <a:r>
                        <a:rPr lang="it-IT" sz="1400" dirty="0"/>
                        <a:t> from 15.82 x 15.82 Km</a:t>
                      </a:r>
                      <a:r>
                        <a:rPr lang="it-IT" sz="1400" baseline="30000" dirty="0"/>
                        <a:t>2</a:t>
                      </a:r>
                      <a:r>
                        <a:rPr lang="it-IT" sz="1400" dirty="0"/>
                        <a:t> to 26 x 52 Km</a:t>
                      </a:r>
                      <a:r>
                        <a:rPr lang="it-IT" sz="14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804844"/>
                  </a:ext>
                </a:extLst>
              </a:tr>
              <a:tr h="187451">
                <a:tc>
                  <a:txBody>
                    <a:bodyPr/>
                    <a:lstStyle/>
                    <a:p>
                      <a:r>
                        <a:rPr lang="it-IT" sz="1400" dirty="0" err="1"/>
                        <a:t>Timeliness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150 minutes from </a:t>
                      </a:r>
                      <a:r>
                        <a:rPr lang="it-IT" sz="1400" dirty="0" err="1"/>
                        <a:t>observing</a:t>
                      </a:r>
                      <a:r>
                        <a:rPr lang="it-IT" sz="1400" dirty="0"/>
                        <a:t>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30 minutes </a:t>
                      </a:r>
                      <a:r>
                        <a:rPr lang="it-IT" sz="1400" dirty="0"/>
                        <a:t>from </a:t>
                      </a:r>
                      <a:r>
                        <a:rPr lang="it-IT" sz="1400" dirty="0" err="1"/>
                        <a:t>observing</a:t>
                      </a:r>
                      <a:r>
                        <a:rPr lang="it-IT" sz="1400" dirty="0"/>
                        <a:t>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30 minutes </a:t>
                      </a:r>
                      <a:r>
                        <a:rPr lang="it-IT" sz="1400" dirty="0"/>
                        <a:t>from </a:t>
                      </a:r>
                      <a:r>
                        <a:rPr lang="it-IT" sz="1400" dirty="0" err="1"/>
                        <a:t>observing</a:t>
                      </a:r>
                      <a:r>
                        <a:rPr lang="it-IT" sz="1400" dirty="0"/>
                        <a:t>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785588"/>
                  </a:ext>
                </a:extLst>
              </a:tr>
            </a:tbl>
          </a:graphicData>
        </a:graphic>
      </p:graphicFrame>
      <p:sp>
        <p:nvSpPr>
          <p:cNvPr id="15" name="Rettangolo 14">
            <a:extLst>
              <a:ext uri="{FF2B5EF4-FFF2-40B4-BE49-F238E27FC236}">
                <a16:creationId xmlns:a16="http://schemas.microsoft.com/office/drawing/2014/main" id="{31FDC8DB-9DD4-8D4F-891C-A2ECED9D30F2}"/>
              </a:ext>
            </a:extLst>
          </p:cNvPr>
          <p:cNvSpPr/>
          <p:nvPr/>
        </p:nvSpPr>
        <p:spPr>
          <a:xfrm rot="19422408">
            <a:off x="1729130" y="3055683"/>
            <a:ext cx="352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physically-based</a:t>
            </a:r>
            <a:r>
              <a:rPr lang="it-IT" dirty="0"/>
              <a:t> </a:t>
            </a:r>
            <a:r>
              <a:rPr lang="it-IT" dirty="0" err="1"/>
              <a:t>Bayesian</a:t>
            </a:r>
            <a:r>
              <a:rPr lang="it-IT" dirty="0"/>
              <a:t> </a:t>
            </a:r>
            <a:r>
              <a:rPr lang="it-IT" dirty="0" err="1"/>
              <a:t>approach</a:t>
            </a:r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40EEB45-9446-BE49-9ED7-96CA7E3D2DCE}"/>
              </a:ext>
            </a:extLst>
          </p:cNvPr>
          <p:cNvSpPr/>
          <p:nvPr/>
        </p:nvSpPr>
        <p:spPr>
          <a:xfrm rot="20700645">
            <a:off x="7105696" y="3111283"/>
            <a:ext cx="2580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Neural</a:t>
            </a:r>
            <a:r>
              <a:rPr lang="it-IT" dirty="0"/>
              <a:t> network </a:t>
            </a:r>
            <a:r>
              <a:rPr lang="it-IT" dirty="0" err="1"/>
              <a:t>approach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FD6055-606D-FE4D-9403-22D3FEC3EA27}"/>
              </a:ext>
            </a:extLst>
          </p:cNvPr>
          <p:cNvSpPr txBox="1"/>
          <p:nvPr/>
        </p:nvSpPr>
        <p:spPr>
          <a:xfrm>
            <a:off x="6832315" y="3962788"/>
            <a:ext cx="3039165" cy="369332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/>
              <a:t>Dissemination</a:t>
            </a:r>
            <a:r>
              <a:rPr lang="it-IT" dirty="0"/>
              <a:t> via EUMETCAST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70B441-3EEE-794A-BEFD-EB8A3BFB3465}"/>
              </a:ext>
            </a:extLst>
          </p:cNvPr>
          <p:cNvSpPr txBox="1"/>
          <p:nvPr/>
        </p:nvSpPr>
        <p:spPr>
          <a:xfrm>
            <a:off x="6832315" y="4419382"/>
            <a:ext cx="896784" cy="369332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/>
              <a:t>NetCDF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77CBD2-B8D5-EC4C-8D98-B47454A3A2F0}"/>
              </a:ext>
            </a:extLst>
          </p:cNvPr>
          <p:cNvSpPr txBox="1"/>
          <p:nvPr/>
        </p:nvSpPr>
        <p:spPr>
          <a:xfrm>
            <a:off x="3438207" y="1661076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H01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EEA4D14-D818-FE4F-9DEB-77A380FE4A83}"/>
              </a:ext>
            </a:extLst>
          </p:cNvPr>
          <p:cNvSpPr txBox="1"/>
          <p:nvPr/>
        </p:nvSpPr>
        <p:spPr>
          <a:xfrm>
            <a:off x="7282548" y="1615243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H02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F0A1B1E-B2F6-B94F-A12D-B9288BD47A94}"/>
              </a:ext>
            </a:extLst>
          </p:cNvPr>
          <p:cNvSpPr txBox="1"/>
          <p:nvPr/>
        </p:nvSpPr>
        <p:spPr>
          <a:xfrm>
            <a:off x="11629025" y="1612531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H18</a:t>
            </a:r>
          </a:p>
        </p:txBody>
      </p:sp>
    </p:spTree>
    <p:extLst>
      <p:ext uri="{BB962C8B-B14F-4D97-AF65-F5344CB8AC3E}">
        <p14:creationId xmlns:p14="http://schemas.microsoft.com/office/powerpoint/2010/main" val="176398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73D924-DF05-C546-8632-17576129B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 </a:t>
            </a:r>
            <a:r>
              <a:rPr lang="it-IT" dirty="0" err="1"/>
              <a:t>Precipitation</a:t>
            </a:r>
            <a:r>
              <a:rPr lang="it-IT" dirty="0"/>
              <a:t> </a:t>
            </a:r>
            <a:r>
              <a:rPr lang="it-IT" dirty="0" err="1"/>
              <a:t>Products</a:t>
            </a:r>
            <a:r>
              <a:rPr lang="it-IT" dirty="0"/>
              <a:t> SEVIRI-</a:t>
            </a:r>
            <a:r>
              <a:rPr lang="it-IT" dirty="0" err="1"/>
              <a:t>based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1550EE-62EF-CF4D-803C-5F7BC326C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A42BE0-78BB-774F-B8FA-E700254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8</a:t>
            </a:fld>
            <a:endParaRPr lang="de-A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0333F56F-C699-3847-B91D-538B8AE930E7}"/>
              </a:ext>
            </a:extLst>
          </p:cNvPr>
          <p:cNvSpPr txBox="1">
            <a:spLocks/>
          </p:cNvSpPr>
          <p:nvPr/>
        </p:nvSpPr>
        <p:spPr>
          <a:xfrm>
            <a:off x="7246707" y="6482471"/>
            <a:ext cx="2422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D8F06614-ABDD-074A-A211-30873CA3738E}"/>
              </a:ext>
            </a:extLst>
          </p:cNvPr>
          <p:cNvSpPr txBox="1">
            <a:spLocks/>
          </p:cNvSpPr>
          <p:nvPr/>
        </p:nvSpPr>
        <p:spPr>
          <a:xfrm>
            <a:off x="10068906" y="6482471"/>
            <a:ext cx="1608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C50341-29A1-497D-86B7-D71D0DD32BE0}" type="slidenum">
              <a:rPr lang="de-AT" smtClean="0"/>
              <a:pPr/>
              <a:t>8</a:t>
            </a:fld>
            <a:endParaRPr lang="de-A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4B67F2E-2202-3443-8E4F-A5EAA286D3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7089" y="1162722"/>
            <a:ext cx="3327822" cy="471721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36EEC7E-9E0F-764A-A550-B0B4E8EF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15633" y="1369339"/>
            <a:ext cx="3327822" cy="43039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FF3DCF3-8E88-C940-9DBF-E57FAC8B1B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771932" y="1368034"/>
            <a:ext cx="3327822" cy="4306593"/>
          </a:xfrm>
          <a:prstGeom prst="rect">
            <a:avLst/>
          </a:prstGeom>
        </p:spPr>
      </p:pic>
      <p:graphicFrame>
        <p:nvGraphicFramePr>
          <p:cNvPr id="12" name="Tabella 12">
            <a:extLst>
              <a:ext uri="{FF2B5EF4-FFF2-40B4-BE49-F238E27FC236}">
                <a16:creationId xmlns:a16="http://schemas.microsoft.com/office/drawing/2014/main" id="{2DBA5E58-8DF8-E54E-8B6F-355A01C56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663466"/>
              </p:ext>
            </p:extLst>
          </p:nvPr>
        </p:nvGraphicFramePr>
        <p:xfrm>
          <a:off x="0" y="5096515"/>
          <a:ext cx="12192000" cy="178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110">
                  <a:extLst>
                    <a:ext uri="{9D8B030D-6E8A-4147-A177-3AD203B41FA5}">
                      <a16:colId xmlns:a16="http://schemas.microsoft.com/office/drawing/2014/main" val="1151484946"/>
                    </a:ext>
                  </a:extLst>
                </a:gridCol>
                <a:gridCol w="3523878">
                  <a:extLst>
                    <a:ext uri="{9D8B030D-6E8A-4147-A177-3AD203B41FA5}">
                      <a16:colId xmlns:a16="http://schemas.microsoft.com/office/drawing/2014/main" val="1647276637"/>
                    </a:ext>
                  </a:extLst>
                </a:gridCol>
                <a:gridCol w="3692506">
                  <a:extLst>
                    <a:ext uri="{9D8B030D-6E8A-4147-A177-3AD203B41FA5}">
                      <a16:colId xmlns:a16="http://schemas.microsoft.com/office/drawing/2014/main" val="695463888"/>
                    </a:ext>
                  </a:extLst>
                </a:gridCol>
                <a:gridCol w="3692506">
                  <a:extLst>
                    <a:ext uri="{9D8B030D-6E8A-4147-A177-3AD203B41FA5}">
                      <a16:colId xmlns:a16="http://schemas.microsoft.com/office/drawing/2014/main" val="2395217568"/>
                    </a:ext>
                  </a:extLst>
                </a:gridCol>
              </a:tblGrid>
              <a:tr h="318666"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H03B (P-IN-SEVIRI)</a:t>
                      </a:r>
                      <a:endParaRPr lang="it-I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H05B (P-AC-SEVIRI)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H15A (P-IN-SEVIRI-CO)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0398896"/>
                  </a:ext>
                </a:extLst>
              </a:tr>
              <a:tr h="318666">
                <a:tc>
                  <a:txBody>
                    <a:bodyPr/>
                    <a:lstStyle/>
                    <a:p>
                      <a:r>
                        <a:rPr lang="it-IT" sz="1400" dirty="0" err="1"/>
                        <a:t>Coverage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MSG 0° Full Disk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MSG 0° Full Disk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H SAF area </a:t>
                      </a:r>
                      <a:r>
                        <a:rPr lang="it-IT" sz="1400" dirty="0" err="1"/>
                        <a:t>extended</a:t>
                      </a:r>
                      <a:r>
                        <a:rPr lang="it-IT" sz="1400" dirty="0"/>
                        <a:t> up to </a:t>
                      </a:r>
                      <a:r>
                        <a:rPr lang="it-IT" sz="1400" dirty="0" err="1"/>
                        <a:t>higher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latitudes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582355"/>
                  </a:ext>
                </a:extLst>
              </a:tr>
              <a:tr h="187451">
                <a:tc>
                  <a:txBody>
                    <a:bodyPr/>
                    <a:lstStyle/>
                    <a:p>
                      <a:r>
                        <a:rPr lang="it-IT" sz="1400" dirty="0" err="1"/>
                        <a:t>Cycle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15 minutes</a:t>
                      </a:r>
                      <a:r>
                        <a:rPr lang="it-IT" sz="1400" dirty="0"/>
                        <a:t> – </a:t>
                      </a:r>
                      <a:r>
                        <a:rPr lang="it-IT" sz="1400" dirty="0" err="1"/>
                        <a:t>every</a:t>
                      </a:r>
                      <a:r>
                        <a:rPr lang="it-IT" sz="1400" dirty="0"/>
                        <a:t> new SEVIRI 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3-6-12-24h </a:t>
                      </a:r>
                      <a:r>
                        <a:rPr lang="it-IT" sz="1400" dirty="0" err="1"/>
                        <a:t>cumulated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every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three</a:t>
                      </a:r>
                      <a:r>
                        <a:rPr lang="it-IT" sz="1400" dirty="0"/>
                        <a:t>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15 minutes</a:t>
                      </a:r>
                      <a:r>
                        <a:rPr lang="it-IT" sz="1400" dirty="0"/>
                        <a:t> – </a:t>
                      </a:r>
                      <a:r>
                        <a:rPr lang="it-IT" sz="1400" dirty="0" err="1"/>
                        <a:t>every</a:t>
                      </a:r>
                      <a:r>
                        <a:rPr lang="it-IT" sz="1400" dirty="0"/>
                        <a:t> new SEVIRI image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441103"/>
                  </a:ext>
                </a:extLst>
              </a:tr>
              <a:tr h="318666">
                <a:tc>
                  <a:txBody>
                    <a:bodyPr/>
                    <a:lstStyle/>
                    <a:p>
                      <a:r>
                        <a:rPr lang="it-IT" sz="1400" dirty="0" err="1"/>
                        <a:t>Spatial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Resolution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/>
                        <a:t>dependent</a:t>
                      </a:r>
                      <a:r>
                        <a:rPr lang="it-IT" sz="1400" dirty="0"/>
                        <a:t> of SEVIRI IFOV. In </a:t>
                      </a:r>
                      <a:r>
                        <a:rPr lang="it-IT" sz="1400" dirty="0" err="1"/>
                        <a:t>average</a:t>
                      </a:r>
                      <a:r>
                        <a:rPr lang="it-IT" sz="1400" dirty="0"/>
                        <a:t>: Res 8 Km; </a:t>
                      </a:r>
                      <a:r>
                        <a:rPr lang="it-IT" sz="1400" dirty="0" err="1"/>
                        <a:t>Sampling</a:t>
                      </a:r>
                      <a:r>
                        <a:rPr lang="it-IT" sz="1400" dirty="0"/>
                        <a:t>: 5 Km</a:t>
                      </a:r>
                      <a:endParaRPr lang="it-IT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dependent</a:t>
                      </a:r>
                      <a:r>
                        <a:rPr lang="it-IT" sz="1400" dirty="0"/>
                        <a:t> of SEVIRI IFOV. In </a:t>
                      </a:r>
                      <a:r>
                        <a:rPr lang="it-IT" sz="1400" dirty="0" err="1"/>
                        <a:t>average</a:t>
                      </a:r>
                      <a:r>
                        <a:rPr lang="it-IT" sz="1400" dirty="0"/>
                        <a:t>: Res 8 Km; </a:t>
                      </a:r>
                      <a:r>
                        <a:rPr lang="it-IT" sz="1400" dirty="0" err="1"/>
                        <a:t>Sampling</a:t>
                      </a:r>
                      <a:r>
                        <a:rPr lang="it-IT" sz="1400" dirty="0"/>
                        <a:t>: 5 Km</a:t>
                      </a:r>
                      <a:endParaRPr lang="it-IT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dependent</a:t>
                      </a:r>
                      <a:r>
                        <a:rPr lang="it-IT" sz="1400" dirty="0"/>
                        <a:t> of SEVIRI IFOV. In </a:t>
                      </a:r>
                      <a:r>
                        <a:rPr lang="it-IT" sz="1400" dirty="0" err="1"/>
                        <a:t>average</a:t>
                      </a:r>
                      <a:r>
                        <a:rPr lang="it-IT" sz="1400" dirty="0"/>
                        <a:t>: Res 8 Km; </a:t>
                      </a:r>
                      <a:r>
                        <a:rPr lang="it-IT" sz="1400" dirty="0" err="1"/>
                        <a:t>Sampling</a:t>
                      </a:r>
                      <a:r>
                        <a:rPr lang="it-IT" sz="1400" dirty="0"/>
                        <a:t>: 5 Km</a:t>
                      </a:r>
                      <a:endParaRPr lang="it-IT" sz="1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804844"/>
                  </a:ext>
                </a:extLst>
              </a:tr>
              <a:tr h="187451">
                <a:tc>
                  <a:txBody>
                    <a:bodyPr/>
                    <a:lstStyle/>
                    <a:p>
                      <a:r>
                        <a:rPr lang="it-IT" sz="1400" dirty="0" err="1"/>
                        <a:t>Timeliness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within</a:t>
                      </a:r>
                      <a:r>
                        <a:rPr lang="it-IT" sz="1400" dirty="0"/>
                        <a:t> </a:t>
                      </a:r>
                      <a:r>
                        <a:rPr lang="it-IT" sz="1400" b="1" dirty="0"/>
                        <a:t>15 minutes</a:t>
                      </a:r>
                      <a:r>
                        <a:rPr lang="it-IT" sz="1400" dirty="0"/>
                        <a:t> from the end of </a:t>
                      </a:r>
                      <a:r>
                        <a:rPr lang="it-IT" sz="1400" dirty="0" err="1"/>
                        <a:t>acquisition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dirty="0"/>
                        <a:t>15 minutes </a:t>
                      </a:r>
                      <a:r>
                        <a:rPr lang="it-IT" sz="1400" dirty="0" err="1"/>
                        <a:t>after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synoptic</a:t>
                      </a:r>
                      <a:r>
                        <a:rPr lang="it-IT" sz="1400" dirty="0"/>
                        <a:t> hours (0-3-6...21 UTC)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dirty="0" err="1"/>
                        <a:t>within</a:t>
                      </a:r>
                      <a:r>
                        <a:rPr lang="it-IT" sz="1400" b="0" dirty="0"/>
                        <a:t> 15 minutes fro</a:t>
                      </a:r>
                      <a:r>
                        <a:rPr lang="it-IT" sz="1400" dirty="0"/>
                        <a:t>m the end of </a:t>
                      </a:r>
                      <a:r>
                        <a:rPr lang="it-IT" sz="1400" dirty="0" err="1"/>
                        <a:t>acquisition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785588"/>
                  </a:ext>
                </a:extLst>
              </a:tr>
            </a:tbl>
          </a:graphicData>
        </a:graphic>
      </p:graphicFrame>
      <p:sp>
        <p:nvSpPr>
          <p:cNvPr id="17" name="Rettangolo 16">
            <a:extLst>
              <a:ext uri="{FF2B5EF4-FFF2-40B4-BE49-F238E27FC236}">
                <a16:creationId xmlns:a16="http://schemas.microsoft.com/office/drawing/2014/main" id="{53EC1F6A-6855-D745-A93D-3AC0146B56A1}"/>
              </a:ext>
            </a:extLst>
          </p:cNvPr>
          <p:cNvSpPr/>
          <p:nvPr/>
        </p:nvSpPr>
        <p:spPr>
          <a:xfrm rot="20700645">
            <a:off x="3558364" y="1890449"/>
            <a:ext cx="2001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Blending</a:t>
            </a:r>
            <a:r>
              <a:rPr lang="it-IT" dirty="0"/>
              <a:t> </a:t>
            </a:r>
            <a:r>
              <a:rPr lang="it-IT" dirty="0" err="1"/>
              <a:t>technique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C470776-AE8F-1A43-BECE-2FD549DB9F1C}"/>
              </a:ext>
            </a:extLst>
          </p:cNvPr>
          <p:cNvSpPr txBox="1"/>
          <p:nvPr/>
        </p:nvSpPr>
        <p:spPr>
          <a:xfrm>
            <a:off x="4267473" y="3918034"/>
            <a:ext cx="3039165" cy="369332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/>
              <a:t>Dissemination</a:t>
            </a:r>
            <a:r>
              <a:rPr lang="it-IT" dirty="0"/>
              <a:t> via EUMETCAST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F2337C3-9CBD-7F41-899F-B99126281A3A}"/>
              </a:ext>
            </a:extLst>
          </p:cNvPr>
          <p:cNvSpPr txBox="1"/>
          <p:nvPr/>
        </p:nvSpPr>
        <p:spPr>
          <a:xfrm>
            <a:off x="4267473" y="4364499"/>
            <a:ext cx="896784" cy="369332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/>
              <a:t>NetCDF</a:t>
            </a: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DB449DB-2882-994B-934D-92B767A3E625}"/>
              </a:ext>
            </a:extLst>
          </p:cNvPr>
          <p:cNvSpPr txBox="1"/>
          <p:nvPr/>
        </p:nvSpPr>
        <p:spPr>
          <a:xfrm>
            <a:off x="960823" y="2075115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H03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B512058-811B-3F45-BFFD-52C768559149}"/>
              </a:ext>
            </a:extLst>
          </p:cNvPr>
          <p:cNvSpPr txBox="1"/>
          <p:nvPr/>
        </p:nvSpPr>
        <p:spPr>
          <a:xfrm>
            <a:off x="5164257" y="2075115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H05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16FB2A8-6BD0-9744-8C8E-69B899DFABA9}"/>
              </a:ext>
            </a:extLst>
          </p:cNvPr>
          <p:cNvSpPr txBox="1"/>
          <p:nvPr/>
        </p:nvSpPr>
        <p:spPr>
          <a:xfrm>
            <a:off x="8492079" y="2075115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H15</a:t>
            </a:r>
          </a:p>
        </p:txBody>
      </p:sp>
    </p:spTree>
    <p:extLst>
      <p:ext uri="{BB962C8B-B14F-4D97-AF65-F5344CB8AC3E}">
        <p14:creationId xmlns:p14="http://schemas.microsoft.com/office/powerpoint/2010/main" val="96121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73D924-DF05-C546-8632-17576129B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Operational</a:t>
            </a:r>
            <a:r>
              <a:rPr lang="it-IT" dirty="0"/>
              <a:t> </a:t>
            </a:r>
            <a:r>
              <a:rPr lang="it-IT" dirty="0" err="1"/>
              <a:t>Precipitation</a:t>
            </a:r>
            <a:r>
              <a:rPr lang="it-IT" dirty="0"/>
              <a:t> </a:t>
            </a:r>
            <a:r>
              <a:rPr lang="it-IT" dirty="0" err="1"/>
              <a:t>Products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4C519B-9AEE-A646-97A9-7C1827CB5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Marco.Petracca@protezionecivile.it (DPC)</a:t>
            </a:r>
            <a:endParaRPr lang="de-A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7CF939-4926-F34C-A368-A62217A5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0341-29A1-497D-86B7-D71D0DD32BE0}" type="slidenum">
              <a:rPr lang="de-AT" smtClean="0"/>
              <a:t>9</a:t>
            </a:fld>
            <a:endParaRPr lang="de-A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DE1661-2D8D-F847-8535-94B94304DCB3}"/>
              </a:ext>
            </a:extLst>
          </p:cNvPr>
          <p:cNvSpPr txBox="1"/>
          <p:nvPr/>
        </p:nvSpPr>
        <p:spPr>
          <a:xfrm>
            <a:off x="1191594" y="2366334"/>
            <a:ext cx="476694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/>
              <a:t>Operations Readiness </a:t>
            </a:r>
            <a:r>
              <a:rPr lang="it-IT" sz="2400" b="1" dirty="0" err="1"/>
              <a:t>Review</a:t>
            </a:r>
            <a:r>
              <a:rPr lang="it-IT" sz="2400" b="1" dirty="0"/>
              <a:t> (ORR)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ED99880-74E9-9E4B-B982-60C12C4AE51A}"/>
              </a:ext>
            </a:extLst>
          </p:cNvPr>
          <p:cNvSpPr/>
          <p:nvPr/>
        </p:nvSpPr>
        <p:spPr>
          <a:xfrm>
            <a:off x="2243620" y="4640292"/>
            <a:ext cx="79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The </a:t>
            </a:r>
            <a:r>
              <a:rPr lang="it-IT" sz="2400" dirty="0" err="1"/>
              <a:t>transition</a:t>
            </a:r>
            <a:r>
              <a:rPr lang="it-IT" sz="2400" dirty="0"/>
              <a:t> from “</a:t>
            </a:r>
            <a:r>
              <a:rPr lang="it-IT" sz="2400" i="1" dirty="0"/>
              <a:t>In </a:t>
            </a:r>
            <a:r>
              <a:rPr lang="it-IT" sz="2400" i="1" dirty="0" err="1"/>
              <a:t>development</a:t>
            </a:r>
            <a:r>
              <a:rPr lang="it-IT" sz="2400" dirty="0"/>
              <a:t>” to ”</a:t>
            </a:r>
            <a:r>
              <a:rPr lang="it-IT" sz="2400" i="1" dirty="0" err="1"/>
              <a:t>Pre-operational</a:t>
            </a:r>
            <a:r>
              <a:rPr lang="it-IT" sz="2400" dirty="0"/>
              <a:t>” to “</a:t>
            </a:r>
            <a:r>
              <a:rPr lang="it-IT" sz="2400" i="1" dirty="0" err="1"/>
              <a:t>Operational</a:t>
            </a:r>
            <a:r>
              <a:rPr lang="it-IT" sz="2400" dirty="0"/>
              <a:t>”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gradual</a:t>
            </a:r>
            <a:r>
              <a:rPr lang="it-IT" sz="2400" dirty="0"/>
              <a:t>, </a:t>
            </a:r>
            <a:r>
              <a:rPr lang="it-IT" sz="2400" dirty="0" err="1"/>
              <a:t>as</a:t>
            </a:r>
            <a:r>
              <a:rPr lang="it-IT" sz="2400" dirty="0"/>
              <a:t> long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sufficient</a:t>
            </a:r>
            <a:r>
              <a:rPr lang="it-IT" sz="2400" dirty="0"/>
              <a:t> </a:t>
            </a:r>
            <a:r>
              <a:rPr lang="it-IT" sz="2400" dirty="0" err="1"/>
              <a:t>validation</a:t>
            </a:r>
            <a:r>
              <a:rPr lang="it-IT" sz="2400" dirty="0"/>
              <a:t> </a:t>
            </a:r>
            <a:r>
              <a:rPr lang="it-IT" sz="2400" dirty="0" err="1"/>
              <a:t>becomes</a:t>
            </a:r>
            <a:r>
              <a:rPr lang="it-IT" sz="2400" dirty="0"/>
              <a:t> </a:t>
            </a:r>
            <a:r>
              <a:rPr lang="it-IT" sz="2400" dirty="0" err="1"/>
              <a:t>available</a:t>
            </a:r>
            <a:r>
              <a:rPr lang="it-IT" sz="2400" dirty="0"/>
              <a:t>. </a:t>
            </a:r>
            <a:r>
              <a:rPr lang="it-IT" sz="2400" dirty="0" err="1"/>
              <a:t>Related</a:t>
            </a:r>
            <a:r>
              <a:rPr lang="it-IT" sz="2400" dirty="0"/>
              <a:t> </a:t>
            </a:r>
            <a:r>
              <a:rPr lang="it-IT" sz="2400" dirty="0" err="1"/>
              <a:t>milestones</a:t>
            </a:r>
            <a:r>
              <a:rPr lang="it-IT" sz="2400" dirty="0"/>
              <a:t> and </a:t>
            </a:r>
            <a:r>
              <a:rPr lang="it-IT" sz="2400" dirty="0" err="1"/>
              <a:t>processes</a:t>
            </a:r>
            <a:r>
              <a:rPr lang="it-IT" sz="2400" dirty="0"/>
              <a:t> (</a:t>
            </a:r>
            <a:r>
              <a:rPr lang="it-IT" sz="2400" b="1" dirty="0" err="1"/>
              <a:t>reviews</a:t>
            </a:r>
            <a:r>
              <a:rPr lang="it-IT" sz="2400" dirty="0"/>
              <a:t>) are </a:t>
            </a:r>
            <a:r>
              <a:rPr lang="it-IT" sz="2400" dirty="0" err="1"/>
              <a:t>organized</a:t>
            </a:r>
            <a:r>
              <a:rPr lang="it-IT" sz="2400" dirty="0"/>
              <a:t> </a:t>
            </a:r>
            <a:r>
              <a:rPr lang="it-IT" sz="2400" dirty="0" err="1"/>
              <a:t>depending</a:t>
            </a:r>
            <a:r>
              <a:rPr lang="it-IT" sz="2400" dirty="0"/>
              <a:t> on the progress.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0D50468-F6DF-0C45-8726-6B9DF2BFBDA3}"/>
              </a:ext>
            </a:extLst>
          </p:cNvPr>
          <p:cNvSpPr/>
          <p:nvPr/>
        </p:nvSpPr>
        <p:spPr>
          <a:xfrm>
            <a:off x="103132" y="3267779"/>
            <a:ext cx="5855488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2400" b="1" dirty="0" err="1"/>
              <a:t>Operation</a:t>
            </a:r>
            <a:r>
              <a:rPr lang="it-IT" sz="2400" b="1" dirty="0"/>
              <a:t> Readiness </a:t>
            </a:r>
            <a:r>
              <a:rPr lang="it-IT" sz="2400" b="1" dirty="0" err="1"/>
              <a:t>Review</a:t>
            </a:r>
            <a:r>
              <a:rPr lang="it-IT" sz="2400" b="1" dirty="0"/>
              <a:t> (ORR)</a:t>
            </a:r>
            <a:r>
              <a:rPr lang="it-IT" sz="2400" dirty="0"/>
              <a:t> </a:t>
            </a:r>
            <a:r>
              <a:rPr lang="it-IT" sz="2400" dirty="0" err="1"/>
              <a:t>aimed</a:t>
            </a:r>
            <a:r>
              <a:rPr lang="it-IT" sz="2400" dirty="0"/>
              <a:t> to </a:t>
            </a:r>
            <a:r>
              <a:rPr lang="it-IT" sz="2400" dirty="0" err="1"/>
              <a:t>assess</a:t>
            </a:r>
            <a:r>
              <a:rPr lang="it-IT" sz="2400" dirty="0"/>
              <a:t> the </a:t>
            </a:r>
            <a:r>
              <a:rPr lang="it-IT" sz="2400" dirty="0" err="1"/>
              <a:t>validation</a:t>
            </a:r>
            <a:r>
              <a:rPr lang="it-IT" sz="2400" dirty="0"/>
              <a:t> </a:t>
            </a:r>
            <a:r>
              <a:rPr lang="it-IT" sz="2400" dirty="0" err="1"/>
              <a:t>result</a:t>
            </a:r>
            <a:r>
              <a:rPr lang="it-IT" sz="2400" dirty="0"/>
              <a:t> and </a:t>
            </a:r>
            <a:r>
              <a:rPr lang="it-IT" sz="2400" dirty="0" err="1"/>
              <a:t>readiness</a:t>
            </a:r>
            <a:r>
              <a:rPr lang="it-IT" sz="2400" dirty="0"/>
              <a:t> </a:t>
            </a:r>
            <a:r>
              <a:rPr lang="it-IT" sz="2400" u="sng" dirty="0"/>
              <a:t>to </a:t>
            </a:r>
            <a:r>
              <a:rPr lang="it-IT" sz="2400" u="sng" dirty="0" err="1"/>
              <a:t>deliver</a:t>
            </a:r>
            <a:r>
              <a:rPr lang="it-IT" sz="2400" dirty="0"/>
              <a:t> the </a:t>
            </a:r>
            <a:r>
              <a:rPr lang="it-IT" sz="2400" dirty="0" err="1"/>
              <a:t>Products</a:t>
            </a:r>
            <a:endParaRPr lang="it-IT" sz="2400" dirty="0">
              <a:effectLst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BE05492-C881-0745-827C-E8F885A018EC}"/>
              </a:ext>
            </a:extLst>
          </p:cNvPr>
          <p:cNvSpPr/>
          <p:nvPr/>
        </p:nvSpPr>
        <p:spPr>
          <a:xfrm>
            <a:off x="6534750" y="3267778"/>
            <a:ext cx="5210906" cy="1200329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it-IT" sz="2400" dirty="0"/>
              <a:t>The </a:t>
            </a:r>
            <a:r>
              <a:rPr lang="it-IT" sz="2400" b="1" dirty="0" err="1"/>
              <a:t>Operation</a:t>
            </a:r>
            <a:r>
              <a:rPr lang="it-IT" sz="2400" b="1" dirty="0"/>
              <a:t> </a:t>
            </a:r>
            <a:r>
              <a:rPr lang="it-IT" sz="2400" b="1" dirty="0" err="1"/>
              <a:t>Reviews</a:t>
            </a:r>
            <a:r>
              <a:rPr lang="it-IT" sz="2400" b="1" dirty="0"/>
              <a:t> (OR)</a:t>
            </a:r>
            <a:r>
              <a:rPr lang="it-IT" sz="2400" dirty="0"/>
              <a:t> </a:t>
            </a:r>
            <a:r>
              <a:rPr lang="it-IT" sz="2400" dirty="0" err="1"/>
              <a:t>yearly</a:t>
            </a:r>
            <a:r>
              <a:rPr lang="it-IT" sz="2400" dirty="0"/>
              <a:t> </a:t>
            </a:r>
            <a:r>
              <a:rPr lang="it-IT" sz="2400" dirty="0" err="1"/>
              <a:t>planned</a:t>
            </a:r>
            <a:r>
              <a:rPr lang="it-IT" sz="2400" dirty="0"/>
              <a:t> </a:t>
            </a:r>
            <a:r>
              <a:rPr lang="it-IT" sz="2400" dirty="0" err="1"/>
              <a:t>involves</a:t>
            </a:r>
            <a:r>
              <a:rPr lang="it-IT" sz="2400" dirty="0"/>
              <a:t>  </a:t>
            </a:r>
            <a:r>
              <a:rPr lang="it-IT" sz="2400" dirty="0" err="1"/>
              <a:t>all</a:t>
            </a:r>
            <a:r>
              <a:rPr lang="it-IT" sz="2400" dirty="0"/>
              <a:t> the </a:t>
            </a:r>
            <a:r>
              <a:rPr lang="it-IT" sz="2400" u="sng" dirty="0" err="1"/>
              <a:t>operational</a:t>
            </a:r>
            <a:r>
              <a:rPr lang="it-IT" sz="2400" u="sng" dirty="0"/>
              <a:t> / </a:t>
            </a:r>
            <a:r>
              <a:rPr lang="it-IT" sz="2400" u="sng" dirty="0" err="1"/>
              <a:t>pre-operational</a:t>
            </a:r>
            <a:r>
              <a:rPr lang="it-IT" sz="2400" dirty="0"/>
              <a:t> </a:t>
            </a:r>
            <a:r>
              <a:rPr lang="it-IT" sz="2400" dirty="0" err="1"/>
              <a:t>products</a:t>
            </a:r>
            <a:r>
              <a:rPr lang="it-IT" sz="2400" dirty="0"/>
              <a:t>.</a:t>
            </a:r>
            <a:endParaRPr lang="it-IT" sz="2400" dirty="0">
              <a:effectLst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4E67D99-2576-084F-ACCD-39451B04E0AD}"/>
              </a:ext>
            </a:extLst>
          </p:cNvPr>
          <p:cNvSpPr/>
          <p:nvPr/>
        </p:nvSpPr>
        <p:spPr>
          <a:xfrm>
            <a:off x="7392955" y="2366334"/>
            <a:ext cx="3240567" cy="46166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it-IT" sz="2400" b="1" dirty="0"/>
              <a:t>Operations </a:t>
            </a:r>
            <a:r>
              <a:rPr lang="it-IT" sz="2400" b="1" dirty="0" err="1"/>
              <a:t>Review</a:t>
            </a:r>
            <a:r>
              <a:rPr lang="it-IT" sz="2400" b="1" dirty="0"/>
              <a:t> (OR)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9D4191-BC0E-B149-8693-6FA3209ADE66}"/>
              </a:ext>
            </a:extLst>
          </p:cNvPr>
          <p:cNvSpPr txBox="1"/>
          <p:nvPr/>
        </p:nvSpPr>
        <p:spPr>
          <a:xfrm>
            <a:off x="3383207" y="1417638"/>
            <a:ext cx="5976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? </a:t>
            </a:r>
            <a:r>
              <a:rPr lang="it-IT" sz="2400" b="1" dirty="0" err="1"/>
              <a:t>When</a:t>
            </a:r>
            <a:r>
              <a:rPr lang="it-IT" sz="2400" b="1" dirty="0"/>
              <a:t> and </a:t>
            </a:r>
            <a:r>
              <a:rPr lang="it-IT" sz="2400" b="1" dirty="0" err="1"/>
              <a:t>how</a:t>
            </a:r>
            <a:r>
              <a:rPr lang="it-IT" sz="2400" b="1" dirty="0"/>
              <a:t> are the </a:t>
            </a:r>
            <a:r>
              <a:rPr lang="it-IT" sz="2400" b="1" dirty="0" err="1"/>
              <a:t>products</a:t>
            </a:r>
            <a:r>
              <a:rPr lang="it-IT" sz="2400" b="1" dirty="0"/>
              <a:t> </a:t>
            </a:r>
            <a:r>
              <a:rPr lang="it-IT" sz="2400" b="1" dirty="0" err="1"/>
              <a:t>validated</a:t>
            </a:r>
            <a:r>
              <a:rPr lang="it-IT" sz="2400" b="1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585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hsaf_course">
  <a:themeElements>
    <a:clrScheme name="Personalizzato 2">
      <a:dk1>
        <a:srgbClr val="002664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saf_course" id="{FB810724-40D2-4A68-AAE8-E9AEDBCFECAB}" vid="{D5DA88EE-B5F7-4669-95C0-4B02277A585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3975</TotalTime>
  <Words>2038</Words>
  <Application>Microsoft Macintosh PowerPoint</Application>
  <PresentationFormat>Widescreen</PresentationFormat>
  <Paragraphs>387</Paragraphs>
  <Slides>24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0" baseType="lpstr">
      <vt:lpstr>Arial</vt:lpstr>
      <vt:lpstr>Calibri</vt:lpstr>
      <vt:lpstr>Helvetica</vt:lpstr>
      <vt:lpstr>Times New Roman</vt:lpstr>
      <vt:lpstr>Wingdings</vt:lpstr>
      <vt:lpstr>hsaf_course</vt:lpstr>
      <vt:lpstr>Precipitation products comparison  over European and African areas:  methodology and data used</vt:lpstr>
      <vt:lpstr>Outline</vt:lpstr>
      <vt:lpstr>Quality Assessment activities</vt:lpstr>
      <vt:lpstr>Quality Assessment activities</vt:lpstr>
      <vt:lpstr>Quality Monitoring and Assessment Service</vt:lpstr>
      <vt:lpstr>Presentazione standard di PowerPoint</vt:lpstr>
      <vt:lpstr>Op Precipitation Products PMW-based</vt:lpstr>
      <vt:lpstr>Op Precipitation Products SEVIRI-based</vt:lpstr>
      <vt:lpstr>Operational Precipitation Products</vt:lpstr>
      <vt:lpstr>Validation over Europe</vt:lpstr>
      <vt:lpstr>European ground data: raingauges</vt:lpstr>
      <vt:lpstr>European ground data: radars</vt:lpstr>
      <vt:lpstr>Validation methodology over Europe</vt:lpstr>
      <vt:lpstr>Summary results over Europe</vt:lpstr>
      <vt:lpstr>Summary results over Europe</vt:lpstr>
      <vt:lpstr>Comparison over Africa</vt:lpstr>
      <vt:lpstr>Available precipitation data over Africa</vt:lpstr>
      <vt:lpstr>Associate Scientist activity result</vt:lpstr>
      <vt:lpstr>Dual-frequency Precipitation Radar (DPR)</vt:lpstr>
      <vt:lpstr>Comparison methodology over Africa</vt:lpstr>
      <vt:lpstr>Summary results over Africa</vt:lpstr>
      <vt:lpstr>Summary results over Africa</vt:lpstr>
      <vt:lpstr>Conclusion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Precipitation products comparison  over European and African areas:  methodology and data used</dc:title>
  <dc:creator>marco.petracca20@gmail.com</dc:creator>
  <cp:lastModifiedBy>marco.petracca20@gmail.com</cp:lastModifiedBy>
  <cp:revision>61</cp:revision>
  <dcterms:created xsi:type="dcterms:W3CDTF">2020-12-09T10:27:26Z</dcterms:created>
  <dcterms:modified xsi:type="dcterms:W3CDTF">2020-12-16T13:12:45Z</dcterms:modified>
</cp:coreProperties>
</file>